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5"/>
  </p:notesMasterIdLst>
  <p:handoutMasterIdLst>
    <p:handoutMasterId r:id="rId16"/>
  </p:handoutMasterIdLst>
  <p:sldIdLst>
    <p:sldId id="256" r:id="rId2"/>
    <p:sldId id="291" r:id="rId3"/>
    <p:sldId id="257" r:id="rId4"/>
    <p:sldId id="284" r:id="rId5"/>
    <p:sldId id="285" r:id="rId6"/>
    <p:sldId id="267" r:id="rId7"/>
    <p:sldId id="286" r:id="rId8"/>
    <p:sldId id="287" r:id="rId9"/>
    <p:sldId id="288" r:id="rId10"/>
    <p:sldId id="292" r:id="rId11"/>
    <p:sldId id="293" r:id="rId12"/>
    <p:sldId id="289" r:id="rId13"/>
    <p:sldId id="266" r:id="rId14"/>
  </p:sldIdLst>
  <p:sldSz cx="9144000" cy="6858000" type="screen4x3"/>
  <p:notesSz cx="6858000" cy="91995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ny Jones" initials="" lastIdx="7" clrIdx="0"/>
  <p:cmAuthor id="1" name="Plantronics, Inc."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80B7"/>
    <a:srgbClr val="0000FF"/>
    <a:srgbClr val="6666FF"/>
    <a:srgbClr val="FF3300"/>
    <a:srgbClr val="CCFB93"/>
    <a:srgbClr val="BBECFD"/>
    <a:srgbClr val="FFFF99"/>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57" autoAdjust="0"/>
    <p:restoredTop sz="94660" autoAdjust="0"/>
  </p:normalViewPr>
  <p:slideViewPr>
    <p:cSldViewPr>
      <p:cViewPr varScale="1">
        <p:scale>
          <a:sx n="114" d="100"/>
          <a:sy n="114" d="100"/>
        </p:scale>
        <p:origin x="105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99331" name="Rectangle 3"/>
          <p:cNvSpPr>
            <a:spLocks noGrp="1" noChangeArrowheads="1"/>
          </p:cNvSpPr>
          <p:nvPr>
            <p:ph type="dt" sz="quarter"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99332" name="Rectangle 4"/>
          <p:cNvSpPr>
            <a:spLocks noGrp="1" noChangeArrowheads="1"/>
          </p:cNvSpPr>
          <p:nvPr>
            <p:ph type="ftr" sz="quarter" idx="2"/>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99333" name="Rectangle 5"/>
          <p:cNvSpPr>
            <a:spLocks noGrp="1" noChangeArrowheads="1"/>
          </p:cNvSpPr>
          <p:nvPr>
            <p:ph type="sldNum" sz="quarter" idx="3"/>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D714FC8-9EE3-462C-9963-CFF0F9A5690C}" type="slidenum">
              <a:rPr lang="en-US"/>
              <a:pPr/>
              <a:t>‹#›</a:t>
            </a:fld>
            <a:endParaRPr lang="en-US" dirty="0"/>
          </a:p>
        </p:txBody>
      </p:sp>
    </p:spTree>
    <p:extLst>
      <p:ext uri="{BB962C8B-B14F-4D97-AF65-F5344CB8AC3E}">
        <p14:creationId xmlns:p14="http://schemas.microsoft.com/office/powerpoint/2010/main" val="3042177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11267" name="Rectangle 3"/>
          <p:cNvSpPr>
            <a:spLocks noGrp="1" noChangeArrowheads="1"/>
          </p:cNvSpPr>
          <p:nvPr>
            <p:ph type="dt"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11268" name="Rectangle 4"/>
          <p:cNvSpPr>
            <a:spLocks noGrp="1" noRot="1" noChangeAspect="1" noChangeArrowheads="1" noTextEdit="1"/>
          </p:cNvSpPr>
          <p:nvPr>
            <p:ph type="sldImg" idx="2"/>
          </p:nvPr>
        </p:nvSpPr>
        <p:spPr bwMode="auto">
          <a:xfrm>
            <a:off x="1130300" y="690563"/>
            <a:ext cx="4598988" cy="3449637"/>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685800" y="4370388"/>
            <a:ext cx="5486400" cy="4138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70" name="Rectangle 6"/>
          <p:cNvSpPr>
            <a:spLocks noGrp="1" noChangeArrowheads="1"/>
          </p:cNvSpPr>
          <p:nvPr>
            <p:ph type="ftr" sz="quarter" idx="4"/>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11271" name="Rectangle 7"/>
          <p:cNvSpPr>
            <a:spLocks noGrp="1" noChangeArrowheads="1"/>
          </p:cNvSpPr>
          <p:nvPr>
            <p:ph type="sldNum" sz="quarter" idx="5"/>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247BFFB-EFB6-44EF-8517-3784F77A1A0B}" type="slidenum">
              <a:rPr lang="en-US"/>
              <a:pPr/>
              <a:t>‹#›</a:t>
            </a:fld>
            <a:endParaRPr lang="en-US" dirty="0"/>
          </a:p>
        </p:txBody>
      </p:sp>
    </p:spTree>
    <p:extLst>
      <p:ext uri="{BB962C8B-B14F-4D97-AF65-F5344CB8AC3E}">
        <p14:creationId xmlns:p14="http://schemas.microsoft.com/office/powerpoint/2010/main" val="41013295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PT_7th_0707_high_タイトル_001_200"/>
          <p:cNvPicPr>
            <a:picLocks noChangeAspect="1" noChangeArrowheads="1"/>
          </p:cNvPicPr>
          <p:nvPr/>
        </p:nvPicPr>
        <p:blipFill>
          <a:blip r:embed="rId2" cstate="print"/>
          <a:srcRect/>
          <a:stretch>
            <a:fillRect/>
          </a:stretch>
        </p:blipFill>
        <p:spPr bwMode="auto">
          <a:xfrm>
            <a:off x="0" y="0"/>
            <a:ext cx="9144000" cy="3127375"/>
          </a:xfrm>
          <a:prstGeom prst="rect">
            <a:avLst/>
          </a:prstGeom>
          <a:noFill/>
          <a:ln w="9525">
            <a:noFill/>
            <a:miter lim="800000"/>
            <a:headEnd/>
            <a:tailEnd/>
          </a:ln>
        </p:spPr>
      </p:pic>
      <p:sp>
        <p:nvSpPr>
          <p:cNvPr id="6147" name="Rectangle 3"/>
          <p:cNvSpPr>
            <a:spLocks noGrp="1" noChangeArrowheads="1"/>
          </p:cNvSpPr>
          <p:nvPr>
            <p:ph type="ctrTitle"/>
          </p:nvPr>
        </p:nvSpPr>
        <p:spPr>
          <a:xfrm>
            <a:off x="250825" y="2276475"/>
            <a:ext cx="8642350" cy="1873250"/>
          </a:xfrm>
        </p:spPr>
        <p:txBody>
          <a:bodyPr lIns="91440" rIns="91440"/>
          <a:lstStyle>
            <a:lvl1pPr algn="ctr">
              <a:defRPr sz="3600"/>
            </a:lvl1pPr>
          </a:lstStyle>
          <a:p>
            <a:r>
              <a:rPr lang="en-US" altLang="ja-JP"/>
              <a:t>Click to edit Master title style</a:t>
            </a:r>
          </a:p>
        </p:txBody>
      </p:sp>
      <p:sp>
        <p:nvSpPr>
          <p:cNvPr id="6148" name="Rectangle 4"/>
          <p:cNvSpPr>
            <a:spLocks noGrp="1" noChangeArrowheads="1"/>
          </p:cNvSpPr>
          <p:nvPr>
            <p:ph type="subTitle" idx="1"/>
          </p:nvPr>
        </p:nvSpPr>
        <p:spPr>
          <a:xfrm>
            <a:off x="250825" y="4292600"/>
            <a:ext cx="8642350" cy="1752600"/>
          </a:xfrm>
        </p:spPr>
        <p:txBody>
          <a:bodyPr anchor="ctr"/>
          <a:lstStyle>
            <a:lvl1pPr marL="0" indent="0" algn="ctr">
              <a:buFont typeface="Arial" charset="0"/>
              <a:buNone/>
              <a:defRPr sz="2000"/>
            </a:lvl1pPr>
          </a:lstStyle>
          <a:p>
            <a:r>
              <a:rPr lang="en-US" altLang="ja-JP"/>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F1B065AA-1CC0-4891-ABF8-A6D44601E74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5888"/>
            <a:ext cx="2209800" cy="6121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115888"/>
            <a:ext cx="6477000" cy="6121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F1B065AA-1CC0-4891-ABF8-A6D44601E743}"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400" y="115888"/>
            <a:ext cx="8839200" cy="539750"/>
          </a:xfrm>
        </p:spPr>
        <p:txBody>
          <a:bodyPr/>
          <a:lstStyle/>
          <a:p>
            <a:r>
              <a:rPr lang="en-US"/>
              <a:t>Click to edit Master title style</a:t>
            </a:r>
          </a:p>
        </p:txBody>
      </p:sp>
      <p:sp>
        <p:nvSpPr>
          <p:cNvPr id="3" name="Chart Placeholder 2"/>
          <p:cNvSpPr>
            <a:spLocks noGrp="1"/>
          </p:cNvSpPr>
          <p:nvPr>
            <p:ph type="chart" idx="1"/>
          </p:nvPr>
        </p:nvSpPr>
        <p:spPr>
          <a:xfrm>
            <a:off x="152400" y="981075"/>
            <a:ext cx="8839200" cy="5256213"/>
          </a:xfrm>
        </p:spPr>
        <p:txBody>
          <a:bodyPr/>
          <a:lstStyle/>
          <a:p>
            <a:pPr lvl="0"/>
            <a:r>
              <a:rPr lang="en-US" noProof="0"/>
              <a:t>Click icon to add chart</a:t>
            </a:r>
            <a:endParaRPr lang="en-US" noProof="0" dirty="0"/>
          </a:p>
        </p:txBody>
      </p:sp>
      <p:sp>
        <p:nvSpPr>
          <p:cNvPr id="4" name="Rectangle 5"/>
          <p:cNvSpPr>
            <a:spLocks noGrp="1" noChangeArrowheads="1"/>
          </p:cNvSpPr>
          <p:nvPr>
            <p:ph type="ftr" sz="quarter" idx="10"/>
          </p:nvPr>
        </p:nvSpPr>
        <p:spPr>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F1B065AA-1CC0-4891-ABF8-A6D44601E743}"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115888"/>
            <a:ext cx="8839200" cy="539750"/>
          </a:xfrm>
        </p:spPr>
        <p:txBody>
          <a:bodyPr/>
          <a:lstStyle/>
          <a:p>
            <a:r>
              <a:rPr lang="en-US"/>
              <a:t>Click to edit Master title style</a:t>
            </a:r>
          </a:p>
        </p:txBody>
      </p:sp>
      <p:sp>
        <p:nvSpPr>
          <p:cNvPr id="3" name="Table Placeholder 2"/>
          <p:cNvSpPr>
            <a:spLocks noGrp="1"/>
          </p:cNvSpPr>
          <p:nvPr>
            <p:ph type="tbl" idx="1"/>
          </p:nvPr>
        </p:nvSpPr>
        <p:spPr>
          <a:xfrm>
            <a:off x="152400" y="981075"/>
            <a:ext cx="8839200" cy="5256213"/>
          </a:xfrm>
        </p:spPr>
        <p:txBody>
          <a:bodyPr/>
          <a:lstStyle/>
          <a:p>
            <a:pPr lvl="0"/>
            <a:r>
              <a:rPr lang="en-US" noProof="0"/>
              <a:t>Click icon to add table</a:t>
            </a:r>
            <a:endParaRPr lang="en-US" noProof="0" dirty="0"/>
          </a:p>
        </p:txBody>
      </p:sp>
      <p:sp>
        <p:nvSpPr>
          <p:cNvPr id="4" name="Rectangle 5"/>
          <p:cNvSpPr>
            <a:spLocks noGrp="1" noChangeArrowheads="1"/>
          </p:cNvSpPr>
          <p:nvPr>
            <p:ph type="ftr" sz="quarter" idx="10"/>
          </p:nvPr>
        </p:nvSpPr>
        <p:spPr>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F1B065AA-1CC0-4891-ABF8-A6D44601E743}"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a:xfrm>
            <a:off x="1258888" y="6524625"/>
            <a:ext cx="2159000" cy="333375"/>
          </a:xfrm>
        </p:spPr>
        <p:txBody>
          <a:bodyPr/>
          <a:lstStyle>
            <a:lvl1pPr>
              <a:defRPr/>
            </a:lvl1pPr>
          </a:lstStyle>
          <a:p>
            <a:endParaRPr lang="en-US" dirty="0"/>
          </a:p>
        </p:txBody>
      </p:sp>
      <p:sp>
        <p:nvSpPr>
          <p:cNvPr id="5" name="Slide Number Placeholder 4"/>
          <p:cNvSpPr>
            <a:spLocks noGrp="1"/>
          </p:cNvSpPr>
          <p:nvPr>
            <p:ph type="sldNum" sz="quarter" idx="11"/>
          </p:nvPr>
        </p:nvSpPr>
        <p:spPr>
          <a:xfrm>
            <a:off x="304800" y="6524625"/>
            <a:ext cx="811213" cy="333375"/>
          </a:xfrm>
        </p:spPr>
        <p:txBody>
          <a:bodyPr/>
          <a:lstStyle>
            <a:lvl1pPr>
              <a:defRPr smtClean="0"/>
            </a:lvl1pPr>
          </a:lstStyle>
          <a:p>
            <a:fld id="{F1B065AA-1CC0-4891-ABF8-A6D44601E74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F1B065AA-1CC0-4891-ABF8-A6D44601E74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F1B065AA-1CC0-4891-ABF8-A6D44601E74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F1B065AA-1CC0-4891-ABF8-A6D44601E74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endParaRPr lang="en-US" dirty="0"/>
          </a:p>
        </p:txBody>
      </p:sp>
      <p:sp>
        <p:nvSpPr>
          <p:cNvPr id="8" name="Rectangle 6"/>
          <p:cNvSpPr>
            <a:spLocks noGrp="1" noChangeArrowheads="1"/>
          </p:cNvSpPr>
          <p:nvPr>
            <p:ph type="sldNum" sz="quarter" idx="11"/>
          </p:nvPr>
        </p:nvSpPr>
        <p:spPr>
          <a:ln/>
        </p:spPr>
        <p:txBody>
          <a:bodyPr/>
          <a:lstStyle>
            <a:lvl1pPr>
              <a:defRPr/>
            </a:lvl1pPr>
          </a:lstStyle>
          <a:p>
            <a:fld id="{F1B065AA-1CC0-4891-ABF8-A6D44601E74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endParaRPr lang="en-US" dirty="0"/>
          </a:p>
        </p:txBody>
      </p:sp>
      <p:sp>
        <p:nvSpPr>
          <p:cNvPr id="4" name="Rectangle 6"/>
          <p:cNvSpPr>
            <a:spLocks noGrp="1" noChangeArrowheads="1"/>
          </p:cNvSpPr>
          <p:nvPr>
            <p:ph type="sldNum" sz="quarter" idx="11"/>
          </p:nvPr>
        </p:nvSpPr>
        <p:spPr>
          <a:ln/>
        </p:spPr>
        <p:txBody>
          <a:bodyPr/>
          <a:lstStyle>
            <a:lvl1pPr>
              <a:defRPr/>
            </a:lvl1pPr>
          </a:lstStyle>
          <a:p>
            <a:fld id="{F1B065AA-1CC0-4891-ABF8-A6D44601E74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endParaRPr lang="en-US" dirty="0"/>
          </a:p>
        </p:txBody>
      </p:sp>
      <p:sp>
        <p:nvSpPr>
          <p:cNvPr id="3" name="Rectangle 6"/>
          <p:cNvSpPr>
            <a:spLocks noGrp="1" noChangeArrowheads="1"/>
          </p:cNvSpPr>
          <p:nvPr>
            <p:ph type="sldNum" sz="quarter" idx="11"/>
          </p:nvPr>
        </p:nvSpPr>
        <p:spPr>
          <a:ln/>
        </p:spPr>
        <p:txBody>
          <a:bodyPr/>
          <a:lstStyle>
            <a:lvl1pPr>
              <a:defRPr/>
            </a:lvl1pPr>
          </a:lstStyle>
          <a:p>
            <a:fld id="{F1B065AA-1CC0-4891-ABF8-A6D44601E74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F1B065AA-1CC0-4891-ABF8-A6D44601E74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F1B065AA-1CC0-4891-ABF8-A6D44601E74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PPT_7th_0707_high_スライド_B"/>
          <p:cNvPicPr>
            <a:picLocks noChangeAspect="1" noChangeArrowheads="1"/>
          </p:cNvPicPr>
          <p:nvPr/>
        </p:nvPicPr>
        <p:blipFill>
          <a:blip r:embed="rId16" cstate="print"/>
          <a:srcRect/>
          <a:stretch>
            <a:fillRect/>
          </a:stretch>
        </p:blipFill>
        <p:spPr bwMode="auto">
          <a:xfrm>
            <a:off x="0" y="6489700"/>
            <a:ext cx="9144000" cy="368300"/>
          </a:xfrm>
          <a:prstGeom prst="rect">
            <a:avLst/>
          </a:prstGeom>
          <a:noFill/>
          <a:ln w="9525">
            <a:noFill/>
            <a:miter lim="800000"/>
            <a:headEnd/>
            <a:tailEnd/>
          </a:ln>
        </p:spPr>
      </p:pic>
      <p:pic>
        <p:nvPicPr>
          <p:cNvPr id="1027" name="Picture 3" descr="PPT_7th_0707_スライド_01"/>
          <p:cNvPicPr>
            <a:picLocks noChangeAspect="1" noChangeArrowheads="1"/>
          </p:cNvPicPr>
          <p:nvPr/>
        </p:nvPicPr>
        <p:blipFill>
          <a:blip r:embed="rId17" cstate="print"/>
          <a:srcRect t="79562"/>
          <a:stretch>
            <a:fillRect/>
          </a:stretch>
        </p:blipFill>
        <p:spPr bwMode="auto">
          <a:xfrm>
            <a:off x="0" y="620713"/>
            <a:ext cx="9144000" cy="177800"/>
          </a:xfrm>
          <a:prstGeom prst="rect">
            <a:avLst/>
          </a:prstGeom>
          <a:noFill/>
          <a:ln w="9525">
            <a:noFill/>
            <a:miter lim="800000"/>
            <a:headEnd/>
            <a:tailEnd/>
          </a:ln>
        </p:spPr>
      </p:pic>
      <p:sp>
        <p:nvSpPr>
          <p:cNvPr id="1028" name="Rectangle 4"/>
          <p:cNvSpPr>
            <a:spLocks noGrp="1" noChangeArrowheads="1"/>
          </p:cNvSpPr>
          <p:nvPr>
            <p:ph type="title"/>
          </p:nvPr>
        </p:nvSpPr>
        <p:spPr bwMode="auto">
          <a:xfrm>
            <a:off x="152400" y="115888"/>
            <a:ext cx="8839200" cy="53975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altLang="ja-JP"/>
              <a:t>Click to edit Master title style</a:t>
            </a:r>
          </a:p>
        </p:txBody>
      </p:sp>
      <p:sp>
        <p:nvSpPr>
          <p:cNvPr id="5125" name="Rectangle 5"/>
          <p:cNvSpPr>
            <a:spLocks noGrp="1" noChangeArrowheads="1"/>
          </p:cNvSpPr>
          <p:nvPr>
            <p:ph type="ftr" sz="quarter" idx="3"/>
          </p:nvPr>
        </p:nvSpPr>
        <p:spPr bwMode="auto">
          <a:xfrm>
            <a:off x="1258888" y="6524625"/>
            <a:ext cx="2159000" cy="3333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sz="800" b="0">
                <a:latin typeface="Arial" charset="0"/>
                <a:ea typeface="HGP創英角ｺﾞｼｯｸUB" pitchFamily="50" charset="-128"/>
                <a:cs typeface="+mn-cs"/>
              </a:defRPr>
            </a:lvl1pPr>
          </a:lstStyle>
          <a:p>
            <a:endParaRPr lang="en-US" dirty="0"/>
          </a:p>
        </p:txBody>
      </p:sp>
      <p:sp>
        <p:nvSpPr>
          <p:cNvPr id="5126" name="Rectangle 6"/>
          <p:cNvSpPr>
            <a:spLocks noGrp="1" noChangeArrowheads="1"/>
          </p:cNvSpPr>
          <p:nvPr>
            <p:ph type="sldNum" sz="quarter" idx="4"/>
          </p:nvPr>
        </p:nvSpPr>
        <p:spPr bwMode="auto">
          <a:xfrm>
            <a:off x="304800" y="6524625"/>
            <a:ext cx="811213" cy="3333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a:defRPr sz="1000">
                <a:latin typeface="Arial" charset="0"/>
                <a:ea typeface="HGP創英角ｺﾞｼｯｸUB" pitchFamily="50" charset="-128"/>
                <a:cs typeface="+mn-cs"/>
              </a:defRPr>
            </a:lvl1pPr>
          </a:lstStyle>
          <a:p>
            <a:fld id="{F1B065AA-1CC0-4891-ABF8-A6D44601E743}" type="slidenum">
              <a:rPr lang="en-US" smtClean="0"/>
              <a:pPr/>
              <a:t>‹#›</a:t>
            </a:fld>
            <a:endParaRPr lang="en-US" dirty="0"/>
          </a:p>
        </p:txBody>
      </p:sp>
      <p:sp>
        <p:nvSpPr>
          <p:cNvPr id="5127" name="Text Box 7"/>
          <p:cNvSpPr txBox="1">
            <a:spLocks noChangeArrowheads="1"/>
          </p:cNvSpPr>
          <p:nvPr/>
        </p:nvSpPr>
        <p:spPr bwMode="gray">
          <a:xfrm>
            <a:off x="4078288" y="6584950"/>
            <a:ext cx="966787" cy="214313"/>
          </a:xfrm>
          <a:prstGeom prst="rect">
            <a:avLst/>
          </a:prstGeom>
          <a:noFill/>
          <a:ln w="9525">
            <a:noFill/>
            <a:miter lim="800000"/>
            <a:headEnd/>
            <a:tailEnd/>
          </a:ln>
          <a:effectLst/>
        </p:spPr>
        <p:txBody>
          <a:bodyPr wrap="none">
            <a:spAutoFit/>
          </a:bodyPr>
          <a:lstStyle/>
          <a:p>
            <a:pPr algn="l">
              <a:defRPr/>
            </a:pPr>
            <a:r>
              <a:rPr lang="en-US" altLang="ja-JP" sz="800" b="0" dirty="0">
                <a:latin typeface="Arial" charset="0"/>
                <a:ea typeface="HGP創英角ｺﾞｼｯｸUB" pitchFamily="50" charset="-128"/>
                <a:cs typeface="Osaka" charset="-128"/>
              </a:rPr>
              <a:t>NEC Confidential</a:t>
            </a:r>
          </a:p>
        </p:txBody>
      </p:sp>
      <p:sp>
        <p:nvSpPr>
          <p:cNvPr id="1032" name="Rectangle 8"/>
          <p:cNvSpPr>
            <a:spLocks noGrp="1" noChangeArrowheads="1"/>
          </p:cNvSpPr>
          <p:nvPr>
            <p:ph type="body" idx="1"/>
          </p:nvPr>
        </p:nvSpPr>
        <p:spPr bwMode="auto">
          <a:xfrm>
            <a:off x="152400" y="981075"/>
            <a:ext cx="8839200" cy="5256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xStyles>
    <p:titleStyle>
      <a:lvl1pPr algn="l" rtl="0" eaLnBrk="1" fontAlgn="base" hangingPunct="1">
        <a:spcBef>
          <a:spcPct val="0"/>
        </a:spcBef>
        <a:spcAft>
          <a:spcPct val="0"/>
        </a:spcAft>
        <a:defRPr kumimoji="1" sz="2800" b="1">
          <a:solidFill>
            <a:schemeClr val="tx1"/>
          </a:solidFill>
          <a:latin typeface="+mj-lt"/>
          <a:ea typeface="MS PGothic"/>
          <a:cs typeface="MS PGothic"/>
        </a:defRPr>
      </a:lvl1pPr>
      <a:lvl2pPr algn="l" rtl="0" eaLnBrk="1" fontAlgn="base" hangingPunct="1">
        <a:spcBef>
          <a:spcPct val="0"/>
        </a:spcBef>
        <a:spcAft>
          <a:spcPct val="0"/>
        </a:spcAft>
        <a:defRPr kumimoji="1" sz="2800" b="1">
          <a:solidFill>
            <a:schemeClr val="tx1"/>
          </a:solidFill>
          <a:latin typeface="Arial" charset="0"/>
          <a:ea typeface="MS PGothic"/>
          <a:cs typeface="MS PGothic"/>
        </a:defRPr>
      </a:lvl2pPr>
      <a:lvl3pPr algn="l" rtl="0" eaLnBrk="1" fontAlgn="base" hangingPunct="1">
        <a:spcBef>
          <a:spcPct val="0"/>
        </a:spcBef>
        <a:spcAft>
          <a:spcPct val="0"/>
        </a:spcAft>
        <a:defRPr kumimoji="1" sz="2800" b="1">
          <a:solidFill>
            <a:schemeClr val="tx1"/>
          </a:solidFill>
          <a:latin typeface="Arial" charset="0"/>
          <a:ea typeface="MS PGothic"/>
          <a:cs typeface="MS PGothic"/>
        </a:defRPr>
      </a:lvl3pPr>
      <a:lvl4pPr algn="l" rtl="0" eaLnBrk="1" fontAlgn="base" hangingPunct="1">
        <a:spcBef>
          <a:spcPct val="0"/>
        </a:spcBef>
        <a:spcAft>
          <a:spcPct val="0"/>
        </a:spcAft>
        <a:defRPr kumimoji="1" sz="2800" b="1">
          <a:solidFill>
            <a:schemeClr val="tx1"/>
          </a:solidFill>
          <a:latin typeface="Arial" charset="0"/>
          <a:ea typeface="MS PGothic"/>
          <a:cs typeface="MS PGothic"/>
        </a:defRPr>
      </a:lvl4pPr>
      <a:lvl5pPr algn="l" rtl="0" eaLnBrk="1" fontAlgn="base" hangingPunct="1">
        <a:spcBef>
          <a:spcPct val="0"/>
        </a:spcBef>
        <a:spcAft>
          <a:spcPct val="0"/>
        </a:spcAft>
        <a:defRPr kumimoji="1" sz="2800" b="1">
          <a:solidFill>
            <a:schemeClr val="tx1"/>
          </a:solidFill>
          <a:latin typeface="Arial" charset="0"/>
          <a:ea typeface="MS PGothic"/>
          <a:cs typeface="MS PGothic"/>
        </a:defRPr>
      </a:lvl5pPr>
      <a:lvl6pPr marL="457200" algn="l" rtl="0" eaLnBrk="1" fontAlgn="base" hangingPunct="1">
        <a:spcBef>
          <a:spcPct val="0"/>
        </a:spcBef>
        <a:spcAft>
          <a:spcPct val="0"/>
        </a:spcAft>
        <a:defRPr kumimoji="1" sz="2800" b="1">
          <a:solidFill>
            <a:schemeClr val="tx1"/>
          </a:solidFill>
          <a:latin typeface="Arial" charset="0"/>
          <a:ea typeface="ＭＳ Ｐゴシック" pitchFamily="50" charset="-128"/>
        </a:defRPr>
      </a:lvl6pPr>
      <a:lvl7pPr marL="914400" algn="l" rtl="0" eaLnBrk="1" fontAlgn="base" hangingPunct="1">
        <a:spcBef>
          <a:spcPct val="0"/>
        </a:spcBef>
        <a:spcAft>
          <a:spcPct val="0"/>
        </a:spcAft>
        <a:defRPr kumimoji="1" sz="2800" b="1">
          <a:solidFill>
            <a:schemeClr val="tx1"/>
          </a:solidFill>
          <a:latin typeface="Arial" charset="0"/>
          <a:ea typeface="ＭＳ Ｐゴシック" pitchFamily="50" charset="-128"/>
        </a:defRPr>
      </a:lvl7pPr>
      <a:lvl8pPr marL="1371600" algn="l" rtl="0" eaLnBrk="1" fontAlgn="base" hangingPunct="1">
        <a:spcBef>
          <a:spcPct val="0"/>
        </a:spcBef>
        <a:spcAft>
          <a:spcPct val="0"/>
        </a:spcAft>
        <a:defRPr kumimoji="1" sz="2800" b="1">
          <a:solidFill>
            <a:schemeClr val="tx1"/>
          </a:solidFill>
          <a:latin typeface="Arial" charset="0"/>
          <a:ea typeface="ＭＳ Ｐゴシック" pitchFamily="50" charset="-128"/>
        </a:defRPr>
      </a:lvl8pPr>
      <a:lvl9pPr marL="1828800" algn="l" rtl="0" eaLnBrk="1" fontAlgn="base" hangingPunct="1">
        <a:spcBef>
          <a:spcPct val="0"/>
        </a:spcBef>
        <a:spcAft>
          <a:spcPct val="0"/>
        </a:spcAft>
        <a:defRPr kumimoji="1" sz="2800" b="1">
          <a:solidFill>
            <a:schemeClr val="tx1"/>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lr>
          <a:schemeClr val="hlink"/>
        </a:buClr>
        <a:buFont typeface="Arial" pitchFamily="34" charset="0"/>
        <a:buChar char="▐"/>
        <a:defRPr kumimoji="1" sz="2200">
          <a:solidFill>
            <a:srgbClr val="000000"/>
          </a:solidFill>
          <a:latin typeface="+mn-lt"/>
          <a:ea typeface="MS PGothic"/>
          <a:cs typeface="MS PGothic"/>
        </a:defRPr>
      </a:lvl1pPr>
      <a:lvl2pPr marL="742950" indent="-285750" algn="l" rtl="0" eaLnBrk="1" fontAlgn="base" hangingPunct="1">
        <a:spcBef>
          <a:spcPct val="20000"/>
        </a:spcBef>
        <a:spcAft>
          <a:spcPct val="0"/>
        </a:spcAft>
        <a:buClr>
          <a:schemeClr val="hlink"/>
        </a:buClr>
        <a:buFont typeface="Wingdings" pitchFamily="2" charset="2"/>
        <a:buChar char="l"/>
        <a:defRPr kumimoji="1" sz="2000">
          <a:solidFill>
            <a:schemeClr val="tx1"/>
          </a:solidFill>
          <a:latin typeface="+mn-lt"/>
          <a:ea typeface="MS PGothic"/>
          <a:cs typeface="MS PGothic"/>
        </a:defRPr>
      </a:lvl2pPr>
      <a:lvl3pPr marL="1143000" indent="-228600" algn="l" rtl="0" eaLnBrk="1" fontAlgn="base" hangingPunct="1">
        <a:spcBef>
          <a:spcPct val="20000"/>
        </a:spcBef>
        <a:spcAft>
          <a:spcPct val="0"/>
        </a:spcAft>
        <a:buClr>
          <a:schemeClr val="hlink"/>
        </a:buClr>
        <a:buFont typeface="Arial" pitchFamily="34" charset="0"/>
        <a:buChar char="•"/>
        <a:defRPr kumimoji="1">
          <a:solidFill>
            <a:schemeClr val="tx1"/>
          </a:solidFill>
          <a:latin typeface="+mn-lt"/>
          <a:ea typeface="MS PGothic"/>
          <a:cs typeface="MS PGothic"/>
        </a:defRPr>
      </a:lvl3pPr>
      <a:lvl4pPr marL="1600200" indent="-228600" algn="l" rtl="0" eaLnBrk="1" fontAlgn="base" hangingPunct="1">
        <a:spcBef>
          <a:spcPct val="20000"/>
        </a:spcBef>
        <a:spcAft>
          <a:spcPct val="0"/>
        </a:spcAft>
        <a:buClr>
          <a:schemeClr val="hlink"/>
        </a:buClr>
        <a:buFont typeface="Arial" pitchFamily="34" charset="0"/>
        <a:buChar char="–"/>
        <a:defRPr kumimoji="1" sz="1600">
          <a:solidFill>
            <a:schemeClr val="tx1"/>
          </a:solidFill>
          <a:latin typeface="+mn-lt"/>
          <a:ea typeface="MS PGothic"/>
          <a:cs typeface="MS PGothic"/>
        </a:defRPr>
      </a:lvl4pPr>
      <a:lvl5pPr marL="2057400" indent="-228600" algn="l" rtl="0" eaLnBrk="1" fontAlgn="base" hangingPunct="1">
        <a:spcBef>
          <a:spcPct val="20000"/>
        </a:spcBef>
        <a:spcAft>
          <a:spcPct val="0"/>
        </a:spcAft>
        <a:buChar char="»"/>
        <a:defRPr kumimoji="1" sz="2000">
          <a:solidFill>
            <a:schemeClr val="tx1"/>
          </a:solidFill>
          <a:latin typeface="+mn-lt"/>
          <a:ea typeface="MS PGothic"/>
          <a:cs typeface="MS PGothic"/>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InControl R2</a:t>
            </a:r>
            <a:br>
              <a:rPr lang="en-US" dirty="0"/>
            </a:br>
            <a:r>
              <a:rPr lang="en-US" dirty="0"/>
              <a:t>Contact Center Reports</a:t>
            </a:r>
            <a:br>
              <a:rPr lang="en-US" dirty="0"/>
            </a:br>
            <a:r>
              <a:rPr lang="en-US" dirty="0"/>
              <a:t>Overview</a:t>
            </a:r>
          </a:p>
        </p:txBody>
      </p:sp>
      <p:sp>
        <p:nvSpPr>
          <p:cNvPr id="3" name="Subtitle 2"/>
          <p:cNvSpPr>
            <a:spLocks noGrp="1"/>
          </p:cNvSpPr>
          <p:nvPr>
            <p:ph type="subTitle" idx="1"/>
          </p:nvPr>
        </p:nvSpPr>
        <p:spPr/>
        <p:txBody>
          <a:bodyPr/>
          <a:lstStyle/>
          <a:p>
            <a:r>
              <a:rPr lang="en-US" dirty="0"/>
              <a:t>Running Reports</a:t>
            </a:r>
          </a:p>
        </p:txBody>
      </p:sp>
    </p:spTree>
    <p:extLst>
      <p:ext uri="{BB962C8B-B14F-4D97-AF65-F5344CB8AC3E}">
        <p14:creationId xmlns:p14="http://schemas.microsoft.com/office/powerpoint/2010/main" val="395521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Modify a Table Report</a:t>
            </a:r>
          </a:p>
        </p:txBody>
      </p:sp>
      <p:pic>
        <p:nvPicPr>
          <p:cNvPr id="3" name="Picture 2">
            <a:extLst>
              <a:ext uri="{FF2B5EF4-FFF2-40B4-BE49-F238E27FC236}">
                <a16:creationId xmlns:a16="http://schemas.microsoft.com/office/drawing/2014/main" id="{0E40C07C-39CB-47FB-9363-6A5D319935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 y="1752600"/>
            <a:ext cx="7848600" cy="2007444"/>
          </a:xfrm>
          <a:prstGeom prst="rect">
            <a:avLst/>
          </a:prstGeom>
          <a:ln w="15875">
            <a:solidFill>
              <a:schemeClr val="tx1"/>
            </a:solidFill>
          </a:ln>
        </p:spPr>
      </p:pic>
      <p:sp>
        <p:nvSpPr>
          <p:cNvPr id="4" name="Rectangle: Rounded Corners 3">
            <a:extLst>
              <a:ext uri="{FF2B5EF4-FFF2-40B4-BE49-F238E27FC236}">
                <a16:creationId xmlns:a16="http://schemas.microsoft.com/office/drawing/2014/main" id="{68565B35-3028-4C91-9EC1-077023FC04DE}"/>
              </a:ext>
            </a:extLst>
          </p:cNvPr>
          <p:cNvSpPr/>
          <p:nvPr/>
        </p:nvSpPr>
        <p:spPr bwMode="auto">
          <a:xfrm>
            <a:off x="609600" y="1749898"/>
            <a:ext cx="685800" cy="304800"/>
          </a:xfrm>
          <a:prstGeom prst="roundRect">
            <a:avLst/>
          </a:prstGeom>
          <a:noFill/>
          <a:ln w="15875" cap="flat" cmpd="sng" algn="ctr">
            <a:solidFill>
              <a:schemeClr val="accent6"/>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US" sz="1800" b="1" i="0" u="none" strike="noStrike" cap="none" normalizeH="0" baseline="0">
              <a:ln>
                <a:noFill/>
              </a:ln>
              <a:solidFill>
                <a:schemeClr val="tx1"/>
              </a:solidFill>
              <a:effectLst/>
              <a:latin typeface="Arial" charset="0"/>
              <a:ea typeface="HGP創英角ｺﾞｼｯｸUB" pitchFamily="50" charset="-128"/>
            </a:endParaRPr>
          </a:p>
        </p:txBody>
      </p:sp>
      <p:sp>
        <p:nvSpPr>
          <p:cNvPr id="5" name="TextBox 4">
            <a:extLst>
              <a:ext uri="{FF2B5EF4-FFF2-40B4-BE49-F238E27FC236}">
                <a16:creationId xmlns:a16="http://schemas.microsoft.com/office/drawing/2014/main" id="{58F4E28E-623A-4E7F-B81D-FC6ABB0797DE}"/>
              </a:ext>
            </a:extLst>
          </p:cNvPr>
          <p:cNvSpPr txBox="1"/>
          <p:nvPr/>
        </p:nvSpPr>
        <p:spPr>
          <a:xfrm>
            <a:off x="3276600" y="4267200"/>
            <a:ext cx="4267200" cy="738664"/>
          </a:xfrm>
          <a:prstGeom prst="rect">
            <a:avLst/>
          </a:prstGeom>
          <a:noFill/>
          <a:ln w="15875">
            <a:solidFill>
              <a:schemeClr val="tx1"/>
            </a:solidFill>
          </a:ln>
        </p:spPr>
        <p:txBody>
          <a:bodyPr wrap="square" rtlCol="0">
            <a:spAutoFit/>
          </a:bodyPr>
          <a:lstStyle/>
          <a:p>
            <a:r>
              <a:rPr lang="en-US" sz="1400" dirty="0"/>
              <a:t>Click the three horizontal lines to bring up additional options such as hiding columns or exporting the report as a CSV file</a:t>
            </a:r>
          </a:p>
        </p:txBody>
      </p:sp>
      <p:cxnSp>
        <p:nvCxnSpPr>
          <p:cNvPr id="6" name="Straight Arrow Connector 5">
            <a:extLst>
              <a:ext uri="{FF2B5EF4-FFF2-40B4-BE49-F238E27FC236}">
                <a16:creationId xmlns:a16="http://schemas.microsoft.com/office/drawing/2014/main" id="{F03EF2CE-29E9-44F1-9F76-F64D28608247}"/>
              </a:ext>
            </a:extLst>
          </p:cNvPr>
          <p:cNvCxnSpPr>
            <a:cxnSpLocks/>
          </p:cNvCxnSpPr>
          <p:nvPr/>
        </p:nvCxnSpPr>
        <p:spPr bwMode="auto">
          <a:xfrm flipV="1">
            <a:off x="7467600" y="2971800"/>
            <a:ext cx="685800" cy="1295400"/>
          </a:xfrm>
          <a:prstGeom prst="straightConnector1">
            <a:avLst/>
          </a:prstGeom>
          <a:ln w="15875">
            <a:solidFill>
              <a:schemeClr val="accent6"/>
            </a:solidFill>
            <a:headEnd type="none" w="med" len="med"/>
            <a:tailEnd type="triangle"/>
          </a:ln>
        </p:spPr>
        <p:style>
          <a:lnRef idx="2">
            <a:schemeClr val="accent6"/>
          </a:lnRef>
          <a:fillRef idx="0">
            <a:schemeClr val="accent6"/>
          </a:fillRef>
          <a:effectRef idx="1">
            <a:schemeClr val="accent6"/>
          </a:effectRef>
          <a:fontRef idx="minor">
            <a:schemeClr val="tx1"/>
          </a:fontRef>
        </p:style>
      </p:cxnSp>
      <p:sp>
        <p:nvSpPr>
          <p:cNvPr id="9" name="TextBox 8">
            <a:extLst>
              <a:ext uri="{FF2B5EF4-FFF2-40B4-BE49-F238E27FC236}">
                <a16:creationId xmlns:a16="http://schemas.microsoft.com/office/drawing/2014/main" id="{91D70F16-E2FE-4AB1-9056-5F04B72DA7A2}"/>
              </a:ext>
            </a:extLst>
          </p:cNvPr>
          <p:cNvSpPr txBox="1"/>
          <p:nvPr/>
        </p:nvSpPr>
        <p:spPr>
          <a:xfrm>
            <a:off x="5397617" y="2133600"/>
            <a:ext cx="1577676" cy="307777"/>
          </a:xfrm>
          <a:prstGeom prst="rect">
            <a:avLst/>
          </a:prstGeom>
          <a:noFill/>
          <a:ln w="15875">
            <a:solidFill>
              <a:schemeClr val="tx1"/>
            </a:solidFill>
          </a:ln>
        </p:spPr>
        <p:txBody>
          <a:bodyPr wrap="none" rtlCol="0">
            <a:spAutoFit/>
          </a:bodyPr>
          <a:lstStyle/>
          <a:p>
            <a:r>
              <a:rPr lang="en-US" sz="1400" dirty="0"/>
              <a:t>Click here to print</a:t>
            </a:r>
          </a:p>
        </p:txBody>
      </p:sp>
      <p:cxnSp>
        <p:nvCxnSpPr>
          <p:cNvPr id="10" name="Straight Arrow Connector 9">
            <a:extLst>
              <a:ext uri="{FF2B5EF4-FFF2-40B4-BE49-F238E27FC236}">
                <a16:creationId xmlns:a16="http://schemas.microsoft.com/office/drawing/2014/main" id="{9C2C649F-90B5-4AA0-9C55-D0D64652DDC8}"/>
              </a:ext>
            </a:extLst>
          </p:cNvPr>
          <p:cNvCxnSpPr>
            <a:cxnSpLocks/>
          </p:cNvCxnSpPr>
          <p:nvPr/>
        </p:nvCxnSpPr>
        <p:spPr bwMode="auto">
          <a:xfrm>
            <a:off x="6975293" y="2287488"/>
            <a:ext cx="1101907" cy="0"/>
          </a:xfrm>
          <a:prstGeom prst="straightConnector1">
            <a:avLst/>
          </a:prstGeom>
          <a:ln w="15875">
            <a:solidFill>
              <a:schemeClr val="accent6"/>
            </a:solidFill>
            <a:headEnd type="none" w="med" len="med"/>
            <a:tailEnd type="triangle"/>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016112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Chart from the Same Report</a:t>
            </a:r>
          </a:p>
        </p:txBody>
      </p:sp>
      <p:pic>
        <p:nvPicPr>
          <p:cNvPr id="3" name="Picture 2">
            <a:extLst>
              <a:ext uri="{FF2B5EF4-FFF2-40B4-BE49-F238E27FC236}">
                <a16:creationId xmlns:a16="http://schemas.microsoft.com/office/drawing/2014/main" id="{0E40C07C-39CB-47FB-9363-6A5D319935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291317"/>
            <a:ext cx="7924800" cy="4455276"/>
          </a:xfrm>
          <a:prstGeom prst="rect">
            <a:avLst/>
          </a:prstGeom>
          <a:ln w="15875">
            <a:solidFill>
              <a:schemeClr val="tx1"/>
            </a:solidFill>
          </a:ln>
        </p:spPr>
      </p:pic>
      <p:sp>
        <p:nvSpPr>
          <p:cNvPr id="5" name="Rectangle: Rounded Corners 4">
            <a:extLst>
              <a:ext uri="{FF2B5EF4-FFF2-40B4-BE49-F238E27FC236}">
                <a16:creationId xmlns:a16="http://schemas.microsoft.com/office/drawing/2014/main" id="{9754BC8A-D24F-400E-B9C3-AE3EE806E670}"/>
              </a:ext>
            </a:extLst>
          </p:cNvPr>
          <p:cNvSpPr/>
          <p:nvPr/>
        </p:nvSpPr>
        <p:spPr bwMode="auto">
          <a:xfrm>
            <a:off x="1219200" y="1291317"/>
            <a:ext cx="762000" cy="304800"/>
          </a:xfrm>
          <a:prstGeom prst="roundRect">
            <a:avLst/>
          </a:prstGeom>
          <a:noFill/>
          <a:ln w="15875" cap="flat" cmpd="sng" algn="ctr">
            <a:solidFill>
              <a:srgbClr val="C0000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US" sz="1800" b="1" i="0" u="none" strike="noStrike" cap="none" normalizeH="0" baseline="0">
              <a:ln>
                <a:noFill/>
              </a:ln>
              <a:solidFill>
                <a:schemeClr val="tx1"/>
              </a:solidFill>
              <a:effectLst/>
              <a:latin typeface="Arial" charset="0"/>
              <a:ea typeface="HGP創英角ｺﾞｼｯｸUB" pitchFamily="50" charset="-128"/>
            </a:endParaRPr>
          </a:p>
        </p:txBody>
      </p:sp>
      <p:sp>
        <p:nvSpPr>
          <p:cNvPr id="6" name="TextBox 5">
            <a:extLst>
              <a:ext uri="{FF2B5EF4-FFF2-40B4-BE49-F238E27FC236}">
                <a16:creationId xmlns:a16="http://schemas.microsoft.com/office/drawing/2014/main" id="{CD63CB56-E066-43A7-A9D3-25A494AD7D7B}"/>
              </a:ext>
            </a:extLst>
          </p:cNvPr>
          <p:cNvSpPr txBox="1"/>
          <p:nvPr/>
        </p:nvSpPr>
        <p:spPr>
          <a:xfrm>
            <a:off x="3352800" y="2895600"/>
            <a:ext cx="1524000" cy="738664"/>
          </a:xfrm>
          <a:prstGeom prst="rect">
            <a:avLst/>
          </a:prstGeom>
          <a:solidFill>
            <a:schemeClr val="bg1"/>
          </a:solidFill>
          <a:ln w="15875">
            <a:solidFill>
              <a:schemeClr val="tx1"/>
            </a:solidFill>
          </a:ln>
        </p:spPr>
        <p:txBody>
          <a:bodyPr wrap="square" rtlCol="0">
            <a:spAutoFit/>
          </a:bodyPr>
          <a:lstStyle/>
          <a:p>
            <a:r>
              <a:rPr lang="en-US" sz="1400" dirty="0"/>
              <a:t>Mouse over a column to get additional detail.</a:t>
            </a:r>
          </a:p>
        </p:txBody>
      </p:sp>
    </p:spTree>
    <p:extLst>
      <p:ext uri="{BB962C8B-B14F-4D97-AF65-F5344CB8AC3E}">
        <p14:creationId xmlns:p14="http://schemas.microsoft.com/office/powerpoint/2010/main" val="296124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Graph from the Same Report</a:t>
            </a:r>
          </a:p>
        </p:txBody>
      </p:sp>
      <p:pic>
        <p:nvPicPr>
          <p:cNvPr id="4" name="Picture 3">
            <a:extLst>
              <a:ext uri="{FF2B5EF4-FFF2-40B4-BE49-F238E27FC236}">
                <a16:creationId xmlns:a16="http://schemas.microsoft.com/office/drawing/2014/main" id="{E29CCE09-74B3-4129-88C1-4BF3D900D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581140"/>
            <a:ext cx="7924800" cy="3929471"/>
          </a:xfrm>
          <a:prstGeom prst="rect">
            <a:avLst/>
          </a:prstGeom>
          <a:ln w="15875">
            <a:solidFill>
              <a:schemeClr val="tx1"/>
            </a:solidFill>
          </a:ln>
        </p:spPr>
      </p:pic>
      <p:sp>
        <p:nvSpPr>
          <p:cNvPr id="5" name="Rectangle: Rounded Corners 4">
            <a:extLst>
              <a:ext uri="{FF2B5EF4-FFF2-40B4-BE49-F238E27FC236}">
                <a16:creationId xmlns:a16="http://schemas.microsoft.com/office/drawing/2014/main" id="{55162F5F-89BB-4C56-AB74-2ECCF6D509B5}"/>
              </a:ext>
            </a:extLst>
          </p:cNvPr>
          <p:cNvSpPr/>
          <p:nvPr/>
        </p:nvSpPr>
        <p:spPr bwMode="auto">
          <a:xfrm>
            <a:off x="1905000" y="1582538"/>
            <a:ext cx="914400" cy="304800"/>
          </a:xfrm>
          <a:prstGeom prst="roundRect">
            <a:avLst/>
          </a:prstGeom>
          <a:noFill/>
          <a:ln w="15875" cap="flat" cmpd="sng" algn="ctr">
            <a:solidFill>
              <a:srgbClr val="C0000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US" sz="1800" b="1" i="0" u="none" strike="noStrike" cap="none" normalizeH="0" baseline="0">
              <a:ln>
                <a:noFill/>
              </a:ln>
              <a:solidFill>
                <a:schemeClr val="tx1"/>
              </a:solidFill>
              <a:effectLst/>
              <a:latin typeface="Arial" charset="0"/>
              <a:ea typeface="HGP創英角ｺﾞｼｯｸUB" pitchFamily="50" charset="-128"/>
            </a:endParaRPr>
          </a:p>
        </p:txBody>
      </p:sp>
      <p:sp>
        <p:nvSpPr>
          <p:cNvPr id="6" name="TextBox 5">
            <a:extLst>
              <a:ext uri="{FF2B5EF4-FFF2-40B4-BE49-F238E27FC236}">
                <a16:creationId xmlns:a16="http://schemas.microsoft.com/office/drawing/2014/main" id="{27D82CDA-D11C-432B-92A1-C5F518D98126}"/>
              </a:ext>
            </a:extLst>
          </p:cNvPr>
          <p:cNvSpPr txBox="1"/>
          <p:nvPr/>
        </p:nvSpPr>
        <p:spPr>
          <a:xfrm>
            <a:off x="1905000" y="4601331"/>
            <a:ext cx="1524000" cy="738664"/>
          </a:xfrm>
          <a:prstGeom prst="rect">
            <a:avLst/>
          </a:prstGeom>
          <a:solidFill>
            <a:schemeClr val="bg1"/>
          </a:solidFill>
          <a:ln w="15875">
            <a:solidFill>
              <a:schemeClr val="tx1"/>
            </a:solidFill>
          </a:ln>
        </p:spPr>
        <p:txBody>
          <a:bodyPr wrap="square" rtlCol="0">
            <a:spAutoFit/>
          </a:bodyPr>
          <a:lstStyle/>
          <a:p>
            <a:r>
              <a:rPr lang="en-US" sz="1400" dirty="0"/>
              <a:t>Mouse over a pie section to get additional detail.</a:t>
            </a:r>
          </a:p>
        </p:txBody>
      </p:sp>
    </p:spTree>
    <p:extLst>
      <p:ext uri="{BB962C8B-B14F-4D97-AF65-F5344CB8AC3E}">
        <p14:creationId xmlns:p14="http://schemas.microsoft.com/office/powerpoint/2010/main" val="817535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81550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733D2-1AB8-4B00-8D98-F1A1E1E102AE}"/>
              </a:ext>
            </a:extLst>
          </p:cNvPr>
          <p:cNvSpPr>
            <a:spLocks noGrp="1"/>
          </p:cNvSpPr>
          <p:nvPr>
            <p:ph type="title"/>
          </p:nvPr>
        </p:nvSpPr>
        <p:spPr/>
        <p:txBody>
          <a:bodyPr/>
          <a:lstStyle/>
          <a:p>
            <a:r>
              <a:rPr lang="en-US" dirty="0"/>
              <a:t>InControl Contact Center Reports</a:t>
            </a:r>
          </a:p>
        </p:txBody>
      </p:sp>
      <p:sp>
        <p:nvSpPr>
          <p:cNvPr id="3" name="Content Placeholder 2">
            <a:extLst>
              <a:ext uri="{FF2B5EF4-FFF2-40B4-BE49-F238E27FC236}">
                <a16:creationId xmlns:a16="http://schemas.microsoft.com/office/drawing/2014/main" id="{1EB5857E-17F6-4BD1-86E1-9C45B99902AC}"/>
              </a:ext>
            </a:extLst>
          </p:cNvPr>
          <p:cNvSpPr>
            <a:spLocks noGrp="1"/>
          </p:cNvSpPr>
          <p:nvPr>
            <p:ph idx="1"/>
          </p:nvPr>
        </p:nvSpPr>
        <p:spPr/>
        <p:txBody>
          <a:bodyPr/>
          <a:lstStyle/>
          <a:p>
            <a:pPr marL="0" indent="0">
              <a:buNone/>
            </a:pPr>
            <a:r>
              <a:rPr lang="en-US" dirty="0"/>
              <a:t>The following slides will walk you through the process of running an Agent Call Summary Report. Follow the same procedure for the other reports. It is suggested you run one of each report so you can see the data each provides.</a:t>
            </a:r>
          </a:p>
          <a:p>
            <a:pPr marL="0" indent="0">
              <a:buNone/>
            </a:pPr>
            <a:endParaRPr lang="en-US" dirty="0"/>
          </a:p>
          <a:p>
            <a:pPr marL="0" indent="0">
              <a:buNone/>
            </a:pPr>
            <a:r>
              <a:rPr lang="en-US" dirty="0"/>
              <a:t>If you are also licensed </a:t>
            </a:r>
            <a:r>
              <a:rPr lang="en-US" dirty="0" err="1"/>
              <a:t>nonACD</a:t>
            </a:r>
            <a:r>
              <a:rPr lang="en-US" dirty="0"/>
              <a:t> reports, they will also appear as options in the menu. </a:t>
            </a:r>
          </a:p>
        </p:txBody>
      </p:sp>
    </p:spTree>
    <p:extLst>
      <p:ext uri="{BB962C8B-B14F-4D97-AF65-F5344CB8AC3E}">
        <p14:creationId xmlns:p14="http://schemas.microsoft.com/office/powerpoint/2010/main" val="3867620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5888"/>
            <a:ext cx="8839200" cy="539750"/>
          </a:xfrm>
        </p:spPr>
        <p:txBody>
          <a:bodyPr/>
          <a:lstStyle/>
          <a:p>
            <a:r>
              <a:rPr lang="en-US" dirty="0"/>
              <a:t>InControl Settings</a:t>
            </a:r>
          </a:p>
        </p:txBody>
      </p:sp>
      <p:pic>
        <p:nvPicPr>
          <p:cNvPr id="6" name="Content Placeholder 5">
            <a:extLst>
              <a:ext uri="{FF2B5EF4-FFF2-40B4-BE49-F238E27FC236}">
                <a16:creationId xmlns:a16="http://schemas.microsoft.com/office/drawing/2014/main" id="{62C75719-AC0B-4182-BC4F-8CA70B96A8E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8788" y="2743200"/>
            <a:ext cx="7377006" cy="2445462"/>
          </a:xfrm>
          <a:prstGeom prst="rect">
            <a:avLst/>
          </a:prstGeom>
          <a:ln w="15875">
            <a:solidFill>
              <a:schemeClr val="tx1"/>
            </a:solidFill>
          </a:ln>
        </p:spPr>
      </p:pic>
      <p:sp>
        <p:nvSpPr>
          <p:cNvPr id="7" name="TextBox 6">
            <a:extLst>
              <a:ext uri="{FF2B5EF4-FFF2-40B4-BE49-F238E27FC236}">
                <a16:creationId xmlns:a16="http://schemas.microsoft.com/office/drawing/2014/main" id="{C81A652F-8CA4-473D-9492-2948D20D19FF}"/>
              </a:ext>
            </a:extLst>
          </p:cNvPr>
          <p:cNvSpPr txBox="1"/>
          <p:nvPr/>
        </p:nvSpPr>
        <p:spPr>
          <a:xfrm>
            <a:off x="5487101" y="1676400"/>
            <a:ext cx="2992073" cy="954107"/>
          </a:xfrm>
          <a:prstGeom prst="rect">
            <a:avLst/>
          </a:prstGeom>
          <a:noFill/>
          <a:ln w="15875">
            <a:solidFill>
              <a:schemeClr val="tx1"/>
            </a:solidFill>
          </a:ln>
        </p:spPr>
        <p:txBody>
          <a:bodyPr wrap="square" rtlCol="0">
            <a:spAutoFit/>
          </a:bodyPr>
          <a:lstStyle/>
          <a:p>
            <a:r>
              <a:rPr lang="en-US" sz="1400" dirty="0"/>
              <a:t>Administration settings allow you to create </a:t>
            </a:r>
            <a:r>
              <a:rPr lang="en-US" sz="1400" dirty="0" err="1"/>
              <a:t>nonACD</a:t>
            </a:r>
            <a:r>
              <a:rPr lang="en-US" sz="1400" dirty="0"/>
              <a:t> departmental groups and add extensions to the groups.</a:t>
            </a:r>
          </a:p>
        </p:txBody>
      </p:sp>
      <p:sp>
        <p:nvSpPr>
          <p:cNvPr id="9" name="TextBox 8">
            <a:extLst>
              <a:ext uri="{FF2B5EF4-FFF2-40B4-BE49-F238E27FC236}">
                <a16:creationId xmlns:a16="http://schemas.microsoft.com/office/drawing/2014/main" id="{FD399992-EE0B-4561-AB58-79ADDFA91A49}"/>
              </a:ext>
            </a:extLst>
          </p:cNvPr>
          <p:cNvSpPr txBox="1"/>
          <p:nvPr/>
        </p:nvSpPr>
        <p:spPr>
          <a:xfrm>
            <a:off x="2321654" y="1828800"/>
            <a:ext cx="2992073" cy="523220"/>
          </a:xfrm>
          <a:prstGeom prst="rect">
            <a:avLst/>
          </a:prstGeom>
          <a:noFill/>
          <a:ln w="15875">
            <a:solidFill>
              <a:schemeClr val="tx1"/>
            </a:solidFill>
          </a:ln>
        </p:spPr>
        <p:txBody>
          <a:bodyPr wrap="square" rtlCol="0">
            <a:spAutoFit/>
          </a:bodyPr>
          <a:lstStyle/>
          <a:p>
            <a:r>
              <a:rPr lang="en-US" sz="1400" dirty="0"/>
              <a:t>Personal settings allow you to set default date and time settings.</a:t>
            </a:r>
          </a:p>
        </p:txBody>
      </p:sp>
      <p:cxnSp>
        <p:nvCxnSpPr>
          <p:cNvPr id="11" name="Straight Arrow Connector 10">
            <a:extLst>
              <a:ext uri="{FF2B5EF4-FFF2-40B4-BE49-F238E27FC236}">
                <a16:creationId xmlns:a16="http://schemas.microsoft.com/office/drawing/2014/main" id="{DAAEB0BA-613F-4D8F-BB5E-D6B9802AB29D}"/>
              </a:ext>
            </a:extLst>
          </p:cNvPr>
          <p:cNvCxnSpPr>
            <a:cxnSpLocks/>
            <a:stCxn id="7" idx="2"/>
          </p:cNvCxnSpPr>
          <p:nvPr/>
        </p:nvCxnSpPr>
        <p:spPr bwMode="auto">
          <a:xfrm>
            <a:off x="6983138" y="2630507"/>
            <a:ext cx="173374" cy="523220"/>
          </a:xfrm>
          <a:prstGeom prst="straightConnector1">
            <a:avLst/>
          </a:prstGeom>
          <a:ln w="15875">
            <a:headEnd type="none" w="med" len="med"/>
            <a:tailEnd type="triangle"/>
          </a:ln>
        </p:spPr>
        <p:style>
          <a:lnRef idx="2">
            <a:schemeClr val="accent6"/>
          </a:lnRef>
          <a:fillRef idx="0">
            <a:schemeClr val="accent6"/>
          </a:fillRef>
          <a:effectRef idx="1">
            <a:schemeClr val="accent6"/>
          </a:effectRef>
          <a:fontRef idx="minor">
            <a:schemeClr val="tx1"/>
          </a:fontRef>
        </p:style>
      </p:cxnSp>
      <p:cxnSp>
        <p:nvCxnSpPr>
          <p:cNvPr id="12" name="Straight Arrow Connector 11">
            <a:extLst>
              <a:ext uri="{FF2B5EF4-FFF2-40B4-BE49-F238E27FC236}">
                <a16:creationId xmlns:a16="http://schemas.microsoft.com/office/drawing/2014/main" id="{1E32045E-FA63-4D83-A838-C34D2DE7F9E5}"/>
              </a:ext>
            </a:extLst>
          </p:cNvPr>
          <p:cNvCxnSpPr>
            <a:cxnSpLocks/>
            <a:stCxn id="9" idx="2"/>
          </p:cNvCxnSpPr>
          <p:nvPr/>
        </p:nvCxnSpPr>
        <p:spPr bwMode="auto">
          <a:xfrm>
            <a:off x="3817691" y="2352020"/>
            <a:ext cx="3165447" cy="1173162"/>
          </a:xfrm>
          <a:prstGeom prst="straightConnector1">
            <a:avLst/>
          </a:prstGeom>
          <a:ln w="15875">
            <a:headEnd type="none" w="med" len="med"/>
            <a:tailEnd type="triangle"/>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562771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Center Reports</a:t>
            </a:r>
          </a:p>
        </p:txBody>
      </p:sp>
      <p:pic>
        <p:nvPicPr>
          <p:cNvPr id="17" name="Picture 16">
            <a:extLst>
              <a:ext uri="{FF2B5EF4-FFF2-40B4-BE49-F238E27FC236}">
                <a16:creationId xmlns:a16="http://schemas.microsoft.com/office/drawing/2014/main" id="{8350185F-8DFF-4914-AA08-F8EA266ADA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526" y="4033422"/>
            <a:ext cx="7529343" cy="2291178"/>
          </a:xfrm>
          <a:prstGeom prst="rect">
            <a:avLst/>
          </a:prstGeom>
          <a:ln w="15875">
            <a:solidFill>
              <a:schemeClr val="tx1"/>
            </a:solidFill>
          </a:ln>
        </p:spPr>
      </p:pic>
      <p:sp>
        <p:nvSpPr>
          <p:cNvPr id="19" name="TextBox 18">
            <a:extLst>
              <a:ext uri="{FF2B5EF4-FFF2-40B4-BE49-F238E27FC236}">
                <a16:creationId xmlns:a16="http://schemas.microsoft.com/office/drawing/2014/main" id="{A42F0935-00B8-46AA-BE57-E2994E7E51DD}"/>
              </a:ext>
            </a:extLst>
          </p:cNvPr>
          <p:cNvSpPr txBox="1"/>
          <p:nvPr/>
        </p:nvSpPr>
        <p:spPr>
          <a:xfrm>
            <a:off x="2491197" y="860946"/>
            <a:ext cx="3810000" cy="307777"/>
          </a:xfrm>
          <a:prstGeom prst="rect">
            <a:avLst/>
          </a:prstGeom>
          <a:noFill/>
          <a:ln w="15875">
            <a:solidFill>
              <a:schemeClr val="tx1"/>
            </a:solidFill>
          </a:ln>
        </p:spPr>
        <p:txBody>
          <a:bodyPr wrap="square" rtlCol="0">
            <a:spAutoFit/>
          </a:bodyPr>
          <a:lstStyle/>
          <a:p>
            <a:r>
              <a:rPr lang="en-US" sz="1400" dirty="0"/>
              <a:t>Click on the report category you want to run</a:t>
            </a:r>
          </a:p>
        </p:txBody>
      </p:sp>
      <p:pic>
        <p:nvPicPr>
          <p:cNvPr id="4" name="Picture 3">
            <a:extLst>
              <a:ext uri="{FF2B5EF4-FFF2-40B4-BE49-F238E27FC236}">
                <a16:creationId xmlns:a16="http://schemas.microsoft.com/office/drawing/2014/main" id="{5C222DD4-27C8-4928-B092-49FB0755B6A1}"/>
              </a:ext>
            </a:extLst>
          </p:cNvPr>
          <p:cNvPicPr>
            <a:picLocks noChangeAspect="1"/>
          </p:cNvPicPr>
          <p:nvPr/>
        </p:nvPicPr>
        <p:blipFill rotWithShape="1">
          <a:blip r:embed="rId3">
            <a:extLst>
              <a:ext uri="{28A0092B-C50C-407E-A947-70E740481C1C}">
                <a14:useLocalDpi xmlns:a14="http://schemas.microsoft.com/office/drawing/2010/main" val="0"/>
              </a:ext>
            </a:extLst>
          </a:blip>
          <a:srcRect b="14647"/>
          <a:stretch/>
        </p:blipFill>
        <p:spPr>
          <a:xfrm>
            <a:off x="631527" y="1295401"/>
            <a:ext cx="7529343" cy="2146908"/>
          </a:xfrm>
          <a:prstGeom prst="rect">
            <a:avLst/>
          </a:prstGeom>
          <a:ln w="15875">
            <a:solidFill>
              <a:schemeClr val="tx1"/>
            </a:solidFill>
          </a:ln>
        </p:spPr>
      </p:pic>
      <p:sp>
        <p:nvSpPr>
          <p:cNvPr id="10" name="TextBox 9">
            <a:extLst>
              <a:ext uri="{FF2B5EF4-FFF2-40B4-BE49-F238E27FC236}">
                <a16:creationId xmlns:a16="http://schemas.microsoft.com/office/drawing/2014/main" id="{A686527D-DCCB-4A79-8E59-07BEC30F679A}"/>
              </a:ext>
            </a:extLst>
          </p:cNvPr>
          <p:cNvSpPr txBox="1"/>
          <p:nvPr/>
        </p:nvSpPr>
        <p:spPr>
          <a:xfrm>
            <a:off x="2667000" y="3583977"/>
            <a:ext cx="3810000" cy="307777"/>
          </a:xfrm>
          <a:prstGeom prst="rect">
            <a:avLst/>
          </a:prstGeom>
          <a:noFill/>
          <a:ln w="15875">
            <a:solidFill>
              <a:schemeClr val="tx1"/>
            </a:solidFill>
          </a:ln>
        </p:spPr>
        <p:txBody>
          <a:bodyPr wrap="square" rtlCol="0">
            <a:spAutoFit/>
          </a:bodyPr>
          <a:lstStyle/>
          <a:p>
            <a:r>
              <a:rPr lang="en-US" sz="1400" dirty="0"/>
              <a:t>Then click on the report you want to run</a:t>
            </a:r>
          </a:p>
        </p:txBody>
      </p:sp>
    </p:spTree>
    <p:extLst>
      <p:ext uri="{BB962C8B-B14F-4D97-AF65-F5344CB8AC3E}">
        <p14:creationId xmlns:p14="http://schemas.microsoft.com/office/powerpoint/2010/main" val="4209768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 Once or on a Schedule?</a:t>
            </a:r>
          </a:p>
        </p:txBody>
      </p:sp>
      <p:pic>
        <p:nvPicPr>
          <p:cNvPr id="3" name="Picture 2">
            <a:extLst>
              <a:ext uri="{FF2B5EF4-FFF2-40B4-BE49-F238E27FC236}">
                <a16:creationId xmlns:a16="http://schemas.microsoft.com/office/drawing/2014/main" id="{05129120-13D5-4F5A-A878-B30152240D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311918"/>
            <a:ext cx="4179541" cy="2843763"/>
          </a:xfrm>
          <a:prstGeom prst="rect">
            <a:avLst/>
          </a:prstGeom>
          <a:ln w="15875">
            <a:solidFill>
              <a:schemeClr val="tx1"/>
            </a:solidFill>
          </a:ln>
        </p:spPr>
      </p:pic>
      <p:pic>
        <p:nvPicPr>
          <p:cNvPr id="5" name="Picture 4">
            <a:extLst>
              <a:ext uri="{FF2B5EF4-FFF2-40B4-BE49-F238E27FC236}">
                <a16:creationId xmlns:a16="http://schemas.microsoft.com/office/drawing/2014/main" id="{12022445-C0B7-427A-9E79-1812FBF67D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2206252"/>
            <a:ext cx="4469761" cy="3041229"/>
          </a:xfrm>
          <a:prstGeom prst="rect">
            <a:avLst/>
          </a:prstGeom>
          <a:ln w="15875">
            <a:solidFill>
              <a:schemeClr val="tx1"/>
            </a:solidFill>
          </a:ln>
        </p:spPr>
      </p:pic>
      <p:sp>
        <p:nvSpPr>
          <p:cNvPr id="11" name="Rectangle: Rounded Corners 10">
            <a:extLst>
              <a:ext uri="{FF2B5EF4-FFF2-40B4-BE49-F238E27FC236}">
                <a16:creationId xmlns:a16="http://schemas.microsoft.com/office/drawing/2014/main" id="{2186F498-CDAB-4538-9133-20447DE19DB6}"/>
              </a:ext>
            </a:extLst>
          </p:cNvPr>
          <p:cNvSpPr/>
          <p:nvPr/>
        </p:nvSpPr>
        <p:spPr bwMode="auto">
          <a:xfrm>
            <a:off x="5029200" y="2438401"/>
            <a:ext cx="914400" cy="228600"/>
          </a:xfrm>
          <a:prstGeom prst="roundRect">
            <a:avLst/>
          </a:prstGeom>
          <a:noFill/>
          <a:ln w="15875" cap="flat" cmpd="sng" algn="ctr">
            <a:solidFill>
              <a:schemeClr val="accent2">
                <a:lumMod val="75000"/>
              </a:schemeClr>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US" sz="1800" b="1" i="0" u="none" strike="noStrike" cap="none" normalizeH="0" baseline="0">
              <a:ln>
                <a:noFill/>
              </a:ln>
              <a:solidFill>
                <a:schemeClr val="tx1"/>
              </a:solidFill>
              <a:effectLst/>
              <a:latin typeface="Arial" charset="0"/>
              <a:ea typeface="HGP創英角ｺﾞｼｯｸUB" pitchFamily="50" charset="-128"/>
            </a:endParaRPr>
          </a:p>
        </p:txBody>
      </p:sp>
      <p:cxnSp>
        <p:nvCxnSpPr>
          <p:cNvPr id="14" name="Straight Arrow Connector 13">
            <a:extLst>
              <a:ext uri="{FF2B5EF4-FFF2-40B4-BE49-F238E27FC236}">
                <a16:creationId xmlns:a16="http://schemas.microsoft.com/office/drawing/2014/main" id="{6FF71C1E-AAC6-49C9-B791-BF986C722AD9}"/>
              </a:ext>
            </a:extLst>
          </p:cNvPr>
          <p:cNvCxnSpPr>
            <a:cxnSpLocks/>
            <a:stCxn id="7" idx="1"/>
          </p:cNvCxnSpPr>
          <p:nvPr/>
        </p:nvCxnSpPr>
        <p:spPr bwMode="auto">
          <a:xfrm flipH="1">
            <a:off x="685800" y="2209800"/>
            <a:ext cx="1969741" cy="990600"/>
          </a:xfrm>
          <a:prstGeom prst="straightConnector1">
            <a:avLst/>
          </a:prstGeom>
          <a:ln w="15875">
            <a:headEnd type="none" w="med" len="med"/>
            <a:tailEnd type="triangle"/>
          </a:ln>
        </p:spPr>
        <p:style>
          <a:lnRef idx="2">
            <a:schemeClr val="accent6"/>
          </a:lnRef>
          <a:fillRef idx="0">
            <a:schemeClr val="accent6"/>
          </a:fillRef>
          <a:effectRef idx="1">
            <a:schemeClr val="accent6"/>
          </a:effectRef>
          <a:fontRef idx="minor">
            <a:schemeClr val="tx1"/>
          </a:fontRef>
        </p:style>
      </p:cxnSp>
      <p:cxnSp>
        <p:nvCxnSpPr>
          <p:cNvPr id="18" name="Straight Arrow Connector 17">
            <a:extLst>
              <a:ext uri="{FF2B5EF4-FFF2-40B4-BE49-F238E27FC236}">
                <a16:creationId xmlns:a16="http://schemas.microsoft.com/office/drawing/2014/main" id="{6CEEECC3-7D6C-4FB9-AE7B-99914A4E12BD}"/>
              </a:ext>
            </a:extLst>
          </p:cNvPr>
          <p:cNvCxnSpPr>
            <a:cxnSpLocks/>
          </p:cNvCxnSpPr>
          <p:nvPr/>
        </p:nvCxnSpPr>
        <p:spPr bwMode="auto">
          <a:xfrm flipH="1">
            <a:off x="1390462" y="3162300"/>
            <a:ext cx="1168080" cy="533400"/>
          </a:xfrm>
          <a:prstGeom prst="straightConnector1">
            <a:avLst/>
          </a:prstGeom>
          <a:ln w="15875">
            <a:headEnd type="none" w="med" len="med"/>
            <a:tailEnd type="triangle"/>
          </a:ln>
        </p:spPr>
        <p:style>
          <a:lnRef idx="2">
            <a:schemeClr val="accent6"/>
          </a:lnRef>
          <a:fillRef idx="0">
            <a:schemeClr val="accent6"/>
          </a:fillRef>
          <a:effectRef idx="1">
            <a:schemeClr val="accent6"/>
          </a:effectRef>
          <a:fontRef idx="minor">
            <a:schemeClr val="tx1"/>
          </a:fontRef>
        </p:style>
      </p:cxnSp>
      <p:sp>
        <p:nvSpPr>
          <p:cNvPr id="22" name="TextBox 21">
            <a:extLst>
              <a:ext uri="{FF2B5EF4-FFF2-40B4-BE49-F238E27FC236}">
                <a16:creationId xmlns:a16="http://schemas.microsoft.com/office/drawing/2014/main" id="{3DE70C87-167D-462A-961D-D2891E857436}"/>
              </a:ext>
            </a:extLst>
          </p:cNvPr>
          <p:cNvSpPr txBox="1"/>
          <p:nvPr/>
        </p:nvSpPr>
        <p:spPr>
          <a:xfrm>
            <a:off x="7186569" y="3389769"/>
            <a:ext cx="1752600" cy="1600438"/>
          </a:xfrm>
          <a:prstGeom prst="rect">
            <a:avLst/>
          </a:prstGeom>
          <a:solidFill>
            <a:schemeClr val="bg1"/>
          </a:solidFill>
          <a:ln w="15875">
            <a:solidFill>
              <a:schemeClr val="tx1"/>
            </a:solidFill>
          </a:ln>
        </p:spPr>
        <p:txBody>
          <a:bodyPr wrap="square" rtlCol="0">
            <a:spAutoFit/>
          </a:bodyPr>
          <a:lstStyle/>
          <a:p>
            <a:r>
              <a:rPr lang="en-US" sz="1400" dirty="0"/>
              <a:t>Choose PDF or CSV format.</a:t>
            </a:r>
          </a:p>
          <a:p>
            <a:endParaRPr lang="en-US" sz="1400" dirty="0"/>
          </a:p>
          <a:p>
            <a:r>
              <a:rPr lang="en-US" sz="1400" dirty="0"/>
              <a:t>Add an email address or download it from the archives.</a:t>
            </a:r>
          </a:p>
        </p:txBody>
      </p:sp>
      <p:cxnSp>
        <p:nvCxnSpPr>
          <p:cNvPr id="23" name="Straight Arrow Connector 22">
            <a:extLst>
              <a:ext uri="{FF2B5EF4-FFF2-40B4-BE49-F238E27FC236}">
                <a16:creationId xmlns:a16="http://schemas.microsoft.com/office/drawing/2014/main" id="{F97845F0-4701-48CF-A0BE-FA790629832C}"/>
              </a:ext>
            </a:extLst>
          </p:cNvPr>
          <p:cNvCxnSpPr>
            <a:cxnSpLocks/>
          </p:cNvCxnSpPr>
          <p:nvPr/>
        </p:nvCxnSpPr>
        <p:spPr bwMode="auto">
          <a:xfrm flipH="1">
            <a:off x="4953001" y="3886200"/>
            <a:ext cx="2228189" cy="183177"/>
          </a:xfrm>
          <a:prstGeom prst="straightConnector1">
            <a:avLst/>
          </a:prstGeom>
          <a:ln w="15875">
            <a:headEnd type="none" w="med" len="med"/>
            <a:tailEnd type="triangle"/>
          </a:ln>
        </p:spPr>
        <p:style>
          <a:lnRef idx="2">
            <a:schemeClr val="accent6"/>
          </a:lnRef>
          <a:fillRef idx="0">
            <a:schemeClr val="accent6"/>
          </a:fillRef>
          <a:effectRef idx="1">
            <a:schemeClr val="accent6"/>
          </a:effectRef>
          <a:fontRef idx="minor">
            <a:schemeClr val="tx1"/>
          </a:fontRef>
        </p:style>
      </p:cxnSp>
      <p:cxnSp>
        <p:nvCxnSpPr>
          <p:cNvPr id="24" name="Straight Arrow Connector 23">
            <a:extLst>
              <a:ext uri="{FF2B5EF4-FFF2-40B4-BE49-F238E27FC236}">
                <a16:creationId xmlns:a16="http://schemas.microsoft.com/office/drawing/2014/main" id="{938297AB-B7C6-4B69-84A2-C2ADAB32DF15}"/>
              </a:ext>
            </a:extLst>
          </p:cNvPr>
          <p:cNvCxnSpPr>
            <a:cxnSpLocks/>
          </p:cNvCxnSpPr>
          <p:nvPr/>
        </p:nvCxnSpPr>
        <p:spPr bwMode="auto">
          <a:xfrm flipH="1">
            <a:off x="5334000" y="4185991"/>
            <a:ext cx="1847190" cy="317533"/>
          </a:xfrm>
          <a:prstGeom prst="straightConnector1">
            <a:avLst/>
          </a:prstGeom>
          <a:ln w="15875">
            <a:headEnd type="none" w="med" len="med"/>
            <a:tailEnd type="triangle"/>
          </a:ln>
        </p:spPr>
        <p:style>
          <a:lnRef idx="2">
            <a:schemeClr val="accent6"/>
          </a:lnRef>
          <a:fillRef idx="0">
            <a:schemeClr val="accent6"/>
          </a:fillRef>
          <a:effectRef idx="1">
            <a:schemeClr val="accent6"/>
          </a:effectRef>
          <a:fontRef idx="minor">
            <a:schemeClr val="tx1"/>
          </a:fontRef>
        </p:style>
      </p:cxnSp>
      <p:sp>
        <p:nvSpPr>
          <p:cNvPr id="7" name="TextBox 6">
            <a:extLst>
              <a:ext uri="{FF2B5EF4-FFF2-40B4-BE49-F238E27FC236}">
                <a16:creationId xmlns:a16="http://schemas.microsoft.com/office/drawing/2014/main" id="{674E6C60-1433-4900-B5A2-CA94595CDF6E}"/>
              </a:ext>
            </a:extLst>
          </p:cNvPr>
          <p:cNvSpPr txBox="1"/>
          <p:nvPr/>
        </p:nvSpPr>
        <p:spPr>
          <a:xfrm>
            <a:off x="2655541" y="1086415"/>
            <a:ext cx="1752600" cy="2246769"/>
          </a:xfrm>
          <a:prstGeom prst="rect">
            <a:avLst/>
          </a:prstGeom>
          <a:solidFill>
            <a:schemeClr val="bg1"/>
          </a:solidFill>
          <a:ln w="15875">
            <a:solidFill>
              <a:schemeClr val="tx1"/>
            </a:solidFill>
          </a:ln>
        </p:spPr>
        <p:txBody>
          <a:bodyPr wrap="square" rtlCol="0">
            <a:spAutoFit/>
          </a:bodyPr>
          <a:lstStyle/>
          <a:p>
            <a:r>
              <a:rPr lang="en-US" sz="1400" dirty="0"/>
              <a:t>If you give your report a name it will save the report as a template. Without a name, the report will run only once.</a:t>
            </a:r>
          </a:p>
          <a:p>
            <a:endParaRPr lang="en-US" sz="1400" dirty="0"/>
          </a:p>
          <a:p>
            <a:r>
              <a:rPr lang="en-US" sz="1400" dirty="0"/>
              <a:t>Pick your date range and Start/End times.</a:t>
            </a:r>
          </a:p>
        </p:txBody>
      </p:sp>
      <p:sp>
        <p:nvSpPr>
          <p:cNvPr id="16" name="Rectangle: Rounded Corners 15">
            <a:extLst>
              <a:ext uri="{FF2B5EF4-FFF2-40B4-BE49-F238E27FC236}">
                <a16:creationId xmlns:a16="http://schemas.microsoft.com/office/drawing/2014/main" id="{749EC29F-C940-4AC9-94C1-91C5327B933F}"/>
              </a:ext>
            </a:extLst>
          </p:cNvPr>
          <p:cNvSpPr/>
          <p:nvPr/>
        </p:nvSpPr>
        <p:spPr bwMode="auto">
          <a:xfrm>
            <a:off x="210424" y="2705800"/>
            <a:ext cx="551576" cy="228600"/>
          </a:xfrm>
          <a:prstGeom prst="roundRect">
            <a:avLst/>
          </a:prstGeom>
          <a:noFill/>
          <a:ln w="15875" cap="flat" cmpd="sng" algn="ctr">
            <a:solidFill>
              <a:schemeClr val="accent2">
                <a:lumMod val="75000"/>
              </a:schemeClr>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US" sz="1800" b="1" i="0" u="none" strike="noStrike" cap="none" normalizeH="0" baseline="0">
              <a:ln>
                <a:noFill/>
              </a:ln>
              <a:solidFill>
                <a:schemeClr val="tx1"/>
              </a:solidFill>
              <a:effectLst/>
              <a:latin typeface="Arial" charset="0"/>
              <a:ea typeface="HGP創英角ｺﾞｼｯｸUB" pitchFamily="50" charset="-128"/>
            </a:endParaRPr>
          </a:p>
        </p:txBody>
      </p:sp>
    </p:spTree>
    <p:extLst>
      <p:ext uri="{BB962C8B-B14F-4D97-AF65-F5344CB8AC3E}">
        <p14:creationId xmlns:p14="http://schemas.microsoft.com/office/powerpoint/2010/main" val="255164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Criteria</a:t>
            </a:r>
          </a:p>
        </p:txBody>
      </p:sp>
      <p:pic>
        <p:nvPicPr>
          <p:cNvPr id="9" name="Picture 8">
            <a:extLst>
              <a:ext uri="{FF2B5EF4-FFF2-40B4-BE49-F238E27FC236}">
                <a16:creationId xmlns:a16="http://schemas.microsoft.com/office/drawing/2014/main" id="{E5EAD299-545A-4964-B211-2DAC7F4AE9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7086" y="1352199"/>
            <a:ext cx="6709828" cy="4565373"/>
          </a:xfrm>
          <a:prstGeom prst="rect">
            <a:avLst/>
          </a:prstGeom>
          <a:ln w="15875">
            <a:solidFill>
              <a:schemeClr val="tx1"/>
            </a:solidFill>
          </a:ln>
        </p:spPr>
      </p:pic>
      <p:sp>
        <p:nvSpPr>
          <p:cNvPr id="5" name="Rectangle: Rounded Corners 4">
            <a:extLst>
              <a:ext uri="{FF2B5EF4-FFF2-40B4-BE49-F238E27FC236}">
                <a16:creationId xmlns:a16="http://schemas.microsoft.com/office/drawing/2014/main" id="{5D14E639-54C6-4AD5-ADA8-8D2EC486ED2B}"/>
              </a:ext>
            </a:extLst>
          </p:cNvPr>
          <p:cNvSpPr/>
          <p:nvPr/>
        </p:nvSpPr>
        <p:spPr bwMode="auto">
          <a:xfrm>
            <a:off x="1295400" y="2438400"/>
            <a:ext cx="1219200" cy="228600"/>
          </a:xfrm>
          <a:prstGeom prst="roundRect">
            <a:avLst/>
          </a:prstGeom>
          <a:noFill/>
          <a:ln w="15875" cap="flat" cmpd="sng" algn="ctr">
            <a:solidFill>
              <a:schemeClr val="accent2">
                <a:lumMod val="75000"/>
              </a:schemeClr>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US" sz="1800" b="1" i="0" u="none" strike="noStrike" cap="none" normalizeH="0" baseline="0">
              <a:ln>
                <a:noFill/>
              </a:ln>
              <a:solidFill>
                <a:schemeClr val="tx1"/>
              </a:solidFill>
              <a:effectLst/>
              <a:latin typeface="Arial" charset="0"/>
              <a:ea typeface="HGP創英角ｺﾞｼｯｸUB" pitchFamily="50" charset="-128"/>
            </a:endParaRPr>
          </a:p>
        </p:txBody>
      </p:sp>
      <p:sp>
        <p:nvSpPr>
          <p:cNvPr id="6" name="TextBox 5">
            <a:extLst>
              <a:ext uri="{FF2B5EF4-FFF2-40B4-BE49-F238E27FC236}">
                <a16:creationId xmlns:a16="http://schemas.microsoft.com/office/drawing/2014/main" id="{560B6215-D514-4F91-8AD3-91E3A2759E20}"/>
              </a:ext>
            </a:extLst>
          </p:cNvPr>
          <p:cNvSpPr txBox="1"/>
          <p:nvPr/>
        </p:nvSpPr>
        <p:spPr>
          <a:xfrm>
            <a:off x="4572000" y="3416417"/>
            <a:ext cx="1752600" cy="738664"/>
          </a:xfrm>
          <a:prstGeom prst="rect">
            <a:avLst/>
          </a:prstGeom>
          <a:solidFill>
            <a:schemeClr val="bg1"/>
          </a:solidFill>
          <a:ln w="15875">
            <a:solidFill>
              <a:schemeClr val="tx1"/>
            </a:solidFill>
          </a:ln>
        </p:spPr>
        <p:txBody>
          <a:bodyPr wrap="square" rtlCol="0">
            <a:spAutoFit/>
          </a:bodyPr>
          <a:lstStyle/>
          <a:p>
            <a:r>
              <a:rPr lang="en-US" sz="1400" dirty="0"/>
              <a:t>Control mouse click to choose multiple agents.</a:t>
            </a:r>
          </a:p>
        </p:txBody>
      </p:sp>
    </p:spTree>
    <p:extLst>
      <p:ext uri="{BB962C8B-B14F-4D97-AF65-F5344CB8AC3E}">
        <p14:creationId xmlns:p14="http://schemas.microsoft.com/office/powerpoint/2010/main" val="3634364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FAF7520-79C7-4623-AB2F-1F10C5F659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1211817"/>
            <a:ext cx="6781800" cy="4614343"/>
          </a:xfrm>
          <a:prstGeom prst="rect">
            <a:avLst/>
          </a:prstGeom>
          <a:ln w="15875">
            <a:solidFill>
              <a:schemeClr val="tx1"/>
            </a:solidFill>
          </a:ln>
        </p:spPr>
      </p:pic>
      <p:sp>
        <p:nvSpPr>
          <p:cNvPr id="2" name="Title 1"/>
          <p:cNvSpPr>
            <a:spLocks noGrp="1"/>
          </p:cNvSpPr>
          <p:nvPr>
            <p:ph type="title"/>
          </p:nvPr>
        </p:nvSpPr>
        <p:spPr/>
        <p:txBody>
          <a:bodyPr/>
          <a:lstStyle/>
          <a:p>
            <a:r>
              <a:rPr lang="en-US" dirty="0"/>
              <a:t>Data to be Included</a:t>
            </a:r>
          </a:p>
        </p:txBody>
      </p:sp>
      <p:sp>
        <p:nvSpPr>
          <p:cNvPr id="13" name="TextBox 12">
            <a:extLst>
              <a:ext uri="{FF2B5EF4-FFF2-40B4-BE49-F238E27FC236}">
                <a16:creationId xmlns:a16="http://schemas.microsoft.com/office/drawing/2014/main" id="{E2053113-E573-4EDC-9D5A-BC6A37063260}"/>
              </a:ext>
            </a:extLst>
          </p:cNvPr>
          <p:cNvSpPr txBox="1"/>
          <p:nvPr/>
        </p:nvSpPr>
        <p:spPr>
          <a:xfrm>
            <a:off x="3048000" y="2971800"/>
            <a:ext cx="1828800" cy="1600438"/>
          </a:xfrm>
          <a:prstGeom prst="rect">
            <a:avLst/>
          </a:prstGeom>
          <a:solidFill>
            <a:schemeClr val="bg1"/>
          </a:solidFill>
          <a:ln w="15875">
            <a:solidFill>
              <a:schemeClr val="tx1"/>
            </a:solidFill>
          </a:ln>
        </p:spPr>
        <p:txBody>
          <a:bodyPr wrap="square" rtlCol="0">
            <a:spAutoFit/>
          </a:bodyPr>
          <a:lstStyle/>
          <a:p>
            <a:r>
              <a:rPr lang="en-US" sz="1400" dirty="0"/>
              <a:t>Select/deselect the column data you want to include.</a:t>
            </a:r>
          </a:p>
          <a:p>
            <a:endParaRPr lang="en-US" sz="1400" dirty="0"/>
          </a:p>
          <a:p>
            <a:r>
              <a:rPr lang="en-US" sz="1400" dirty="0"/>
              <a:t>Note: This can be adjusted later on a live report.</a:t>
            </a:r>
          </a:p>
        </p:txBody>
      </p:sp>
    </p:spTree>
    <p:extLst>
      <p:ext uri="{BB962C8B-B14F-4D97-AF65-F5344CB8AC3E}">
        <p14:creationId xmlns:p14="http://schemas.microsoft.com/office/powerpoint/2010/main" val="2531231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7F3CF9A-17C7-4189-B5F0-5676187165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1360184"/>
            <a:ext cx="6858000" cy="4666189"/>
          </a:xfrm>
          <a:prstGeom prst="rect">
            <a:avLst/>
          </a:prstGeom>
          <a:ln w="15875">
            <a:solidFill>
              <a:schemeClr val="tx1"/>
            </a:solidFill>
          </a:ln>
        </p:spPr>
      </p:pic>
      <p:sp>
        <p:nvSpPr>
          <p:cNvPr id="2" name="Title 1"/>
          <p:cNvSpPr>
            <a:spLocks noGrp="1"/>
          </p:cNvSpPr>
          <p:nvPr>
            <p:ph type="title"/>
          </p:nvPr>
        </p:nvSpPr>
        <p:spPr/>
        <p:txBody>
          <a:bodyPr/>
          <a:lstStyle/>
          <a:p>
            <a:r>
              <a:rPr lang="en-US" dirty="0"/>
              <a:t>Summary of Report Criteria</a:t>
            </a:r>
          </a:p>
        </p:txBody>
      </p:sp>
      <p:sp>
        <p:nvSpPr>
          <p:cNvPr id="13" name="TextBox 12">
            <a:extLst>
              <a:ext uri="{FF2B5EF4-FFF2-40B4-BE49-F238E27FC236}">
                <a16:creationId xmlns:a16="http://schemas.microsoft.com/office/drawing/2014/main" id="{E2053113-E573-4EDC-9D5A-BC6A37063260}"/>
              </a:ext>
            </a:extLst>
          </p:cNvPr>
          <p:cNvSpPr txBox="1"/>
          <p:nvPr/>
        </p:nvSpPr>
        <p:spPr>
          <a:xfrm>
            <a:off x="6324600" y="1295400"/>
            <a:ext cx="1781200" cy="1384995"/>
          </a:xfrm>
          <a:prstGeom prst="rect">
            <a:avLst/>
          </a:prstGeom>
          <a:solidFill>
            <a:schemeClr val="bg1"/>
          </a:solidFill>
          <a:ln w="15875">
            <a:solidFill>
              <a:schemeClr val="tx1"/>
            </a:solidFill>
          </a:ln>
        </p:spPr>
        <p:txBody>
          <a:bodyPr wrap="square" rtlCol="0">
            <a:spAutoFit/>
          </a:bodyPr>
          <a:lstStyle/>
          <a:p>
            <a:r>
              <a:rPr lang="en-US" sz="1400" dirty="0"/>
              <a:t>Here is your chance to review and edit any settings. Click the blue arrow     to go back to that selection box.</a:t>
            </a:r>
          </a:p>
        </p:txBody>
      </p:sp>
      <p:pic>
        <p:nvPicPr>
          <p:cNvPr id="5" name="Picture 4">
            <a:extLst>
              <a:ext uri="{FF2B5EF4-FFF2-40B4-BE49-F238E27FC236}">
                <a16:creationId xmlns:a16="http://schemas.microsoft.com/office/drawing/2014/main" id="{872ADE1E-7B7F-4A34-A729-2BAE9C29D7CC}"/>
              </a:ext>
            </a:extLst>
          </p:cNvPr>
          <p:cNvPicPr>
            <a:picLocks noChangeAspect="1"/>
          </p:cNvPicPr>
          <p:nvPr/>
        </p:nvPicPr>
        <p:blipFill>
          <a:blip r:embed="rId3"/>
          <a:stretch>
            <a:fillRect/>
          </a:stretch>
        </p:blipFill>
        <p:spPr>
          <a:xfrm>
            <a:off x="7543800" y="1971484"/>
            <a:ext cx="200000" cy="238095"/>
          </a:xfrm>
          <a:prstGeom prst="rect">
            <a:avLst/>
          </a:prstGeom>
        </p:spPr>
      </p:pic>
      <p:sp>
        <p:nvSpPr>
          <p:cNvPr id="7" name="TextBox 6">
            <a:extLst>
              <a:ext uri="{FF2B5EF4-FFF2-40B4-BE49-F238E27FC236}">
                <a16:creationId xmlns:a16="http://schemas.microsoft.com/office/drawing/2014/main" id="{44B30F50-2665-41EF-8226-399A08A1ED1B}"/>
              </a:ext>
            </a:extLst>
          </p:cNvPr>
          <p:cNvSpPr txBox="1"/>
          <p:nvPr/>
        </p:nvSpPr>
        <p:spPr>
          <a:xfrm>
            <a:off x="1297496" y="4191000"/>
            <a:ext cx="4493703" cy="738664"/>
          </a:xfrm>
          <a:prstGeom prst="rect">
            <a:avLst/>
          </a:prstGeom>
          <a:solidFill>
            <a:schemeClr val="bg1"/>
          </a:solidFill>
          <a:ln w="15875">
            <a:solidFill>
              <a:schemeClr val="tx1"/>
            </a:solidFill>
          </a:ln>
        </p:spPr>
        <p:txBody>
          <a:bodyPr wrap="square" rtlCol="0">
            <a:spAutoFit/>
          </a:bodyPr>
          <a:lstStyle/>
          <a:p>
            <a:r>
              <a:rPr lang="en-US" sz="1400" dirty="0">
                <a:solidFill>
                  <a:schemeClr val="accent6"/>
                </a:solidFill>
              </a:rPr>
              <a:t>Don’t forget to check this browser setting or your report won’t run. Consult your browser help document for more information.</a:t>
            </a:r>
          </a:p>
        </p:txBody>
      </p:sp>
      <p:cxnSp>
        <p:nvCxnSpPr>
          <p:cNvPr id="8" name="Straight Arrow Connector 7">
            <a:extLst>
              <a:ext uri="{FF2B5EF4-FFF2-40B4-BE49-F238E27FC236}">
                <a16:creationId xmlns:a16="http://schemas.microsoft.com/office/drawing/2014/main" id="{58192343-7D0D-4FEB-967D-14F33866E2D3}"/>
              </a:ext>
            </a:extLst>
          </p:cNvPr>
          <p:cNvCxnSpPr>
            <a:cxnSpLocks/>
            <a:stCxn id="7" idx="2"/>
          </p:cNvCxnSpPr>
          <p:nvPr/>
        </p:nvCxnSpPr>
        <p:spPr bwMode="auto">
          <a:xfrm>
            <a:off x="3544348" y="4929664"/>
            <a:ext cx="341852" cy="709136"/>
          </a:xfrm>
          <a:prstGeom prst="straightConnector1">
            <a:avLst/>
          </a:prstGeom>
          <a:ln w="15875">
            <a:headEnd type="none" w="med" len="med"/>
            <a:tailEnd type="triangle"/>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959075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Table Report</a:t>
            </a:r>
          </a:p>
        </p:txBody>
      </p:sp>
      <p:pic>
        <p:nvPicPr>
          <p:cNvPr id="3" name="Picture 2">
            <a:extLst>
              <a:ext uri="{FF2B5EF4-FFF2-40B4-BE49-F238E27FC236}">
                <a16:creationId xmlns:a16="http://schemas.microsoft.com/office/drawing/2014/main" id="{0E40C07C-39CB-47FB-9363-6A5D319935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 y="1752600"/>
            <a:ext cx="7848600" cy="2007444"/>
          </a:xfrm>
          <a:prstGeom prst="rect">
            <a:avLst/>
          </a:prstGeom>
          <a:ln w="15875">
            <a:solidFill>
              <a:schemeClr val="tx1"/>
            </a:solidFill>
          </a:ln>
        </p:spPr>
      </p:pic>
      <p:sp>
        <p:nvSpPr>
          <p:cNvPr id="4" name="Rectangle: Rounded Corners 3">
            <a:extLst>
              <a:ext uri="{FF2B5EF4-FFF2-40B4-BE49-F238E27FC236}">
                <a16:creationId xmlns:a16="http://schemas.microsoft.com/office/drawing/2014/main" id="{68565B35-3028-4C91-9EC1-077023FC04DE}"/>
              </a:ext>
            </a:extLst>
          </p:cNvPr>
          <p:cNvSpPr/>
          <p:nvPr/>
        </p:nvSpPr>
        <p:spPr bwMode="auto">
          <a:xfrm>
            <a:off x="609600" y="1749898"/>
            <a:ext cx="685800" cy="304800"/>
          </a:xfrm>
          <a:prstGeom prst="roundRect">
            <a:avLst/>
          </a:prstGeom>
          <a:noFill/>
          <a:ln w="15875" cap="flat" cmpd="sng" algn="ctr">
            <a:solidFill>
              <a:srgbClr val="C0000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US" sz="1800" b="1" i="0" u="none" strike="noStrike" cap="none" normalizeH="0" baseline="0">
              <a:ln>
                <a:noFill/>
              </a:ln>
              <a:solidFill>
                <a:schemeClr val="tx1"/>
              </a:solidFill>
              <a:effectLst/>
              <a:latin typeface="Arial" charset="0"/>
              <a:ea typeface="HGP創英角ｺﾞｼｯｸUB" pitchFamily="50" charset="-128"/>
            </a:endParaRPr>
          </a:p>
        </p:txBody>
      </p:sp>
    </p:spTree>
    <p:extLst>
      <p:ext uri="{BB962C8B-B14F-4D97-AF65-F5344CB8AC3E}">
        <p14:creationId xmlns:p14="http://schemas.microsoft.com/office/powerpoint/2010/main" val="2357420891"/>
      </p:ext>
    </p:extLst>
  </p:cSld>
  <p:clrMapOvr>
    <a:masterClrMapping/>
  </p:clrMapOvr>
</p:sld>
</file>

<file path=ppt/theme/theme1.xml><?xml version="1.0" encoding="utf-8"?>
<a:theme xmlns:a="http://schemas.openxmlformats.org/drawingml/2006/main" name="NEC Standard">
  <a:themeElements>
    <a:clrScheme name="1_標準デザイン 13">
      <a:dk1>
        <a:srgbClr val="000000"/>
      </a:dk1>
      <a:lt1>
        <a:srgbClr val="FFFFFF"/>
      </a:lt1>
      <a:dk2>
        <a:srgbClr val="000000"/>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fontScheme name="1_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38100" cap="flat" cmpd="sng" algn="ctr">
          <a:solidFill>
            <a:srgbClr val="00B4A0"/>
          </a:solidFill>
          <a:prstDash val="solid"/>
          <a:round/>
          <a:headEnd type="none" w="med" len="med"/>
          <a:tailEnd type="none" w="med" len="med"/>
        </a:ln>
        <a:effectLst/>
      </a:spPr>
      <a:bodyPr vert="horz" wrap="none" lIns="90000" tIns="126000" rIns="90000" bIns="12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HGP創英角ｺﾞｼｯｸUB" pitchFamily="50" charset="-128"/>
          </a:defRPr>
        </a:defPPr>
      </a:lstStyle>
    </a:spDef>
    <a:lnDef>
      <a:spPr bwMode="auto">
        <a:xfrm>
          <a:off x="0" y="0"/>
          <a:ext cx="1" cy="1"/>
        </a:xfrm>
        <a:custGeom>
          <a:avLst/>
          <a:gdLst/>
          <a:ahLst/>
          <a:cxnLst/>
          <a:rect l="0" t="0" r="0" b="0"/>
          <a:pathLst/>
        </a:custGeom>
        <a:solidFill>
          <a:schemeClr val="bg1"/>
        </a:solidFill>
        <a:ln w="38100" cap="flat" cmpd="sng" algn="ctr">
          <a:solidFill>
            <a:srgbClr val="00B4A0"/>
          </a:solidFill>
          <a:prstDash val="solid"/>
          <a:round/>
          <a:headEnd type="none" w="med" len="med"/>
          <a:tailEnd type="none" w="med" len="med"/>
        </a:ln>
        <a:effectLst/>
      </a:spPr>
      <a:bodyPr vert="horz" wrap="none" lIns="90000" tIns="126000" rIns="90000" bIns="12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HGP創英角ｺﾞｼｯｸUB" pitchFamily="50" charset="-128"/>
          </a:defRPr>
        </a:defPPr>
      </a:lstStyle>
    </a:ln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標準デザイン 13">
        <a:dk1>
          <a:srgbClr val="000000"/>
        </a:dk1>
        <a:lt1>
          <a:srgbClr val="FFFFFF"/>
        </a:lt1>
        <a:dk2>
          <a:srgbClr val="000000"/>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
      <a:clrScheme name="1_標準デザイン 14">
        <a:dk1>
          <a:srgbClr val="000000"/>
        </a:dk1>
        <a:lt1>
          <a:srgbClr val="FFFFFF"/>
        </a:lt1>
        <a:dk2>
          <a:srgbClr val="000066"/>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NEC Standard</Template>
  <TotalTime>2264</TotalTime>
  <Words>334</Words>
  <Application>Microsoft Office PowerPoint</Application>
  <PresentationFormat>On-screen Show (4:3)</PresentationFormat>
  <Paragraphs>37</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HGP創英角ｺﾞｼｯｸUB</vt:lpstr>
      <vt:lpstr>MS PGothic</vt:lpstr>
      <vt:lpstr>MS PGothic</vt:lpstr>
      <vt:lpstr>Arial</vt:lpstr>
      <vt:lpstr>Osaka</vt:lpstr>
      <vt:lpstr>Wingdings</vt:lpstr>
      <vt:lpstr>NEC Standard</vt:lpstr>
      <vt:lpstr>InControl R2 Contact Center Reports Overview</vt:lpstr>
      <vt:lpstr>InControl Contact Center Reports</vt:lpstr>
      <vt:lpstr>InControl Settings</vt:lpstr>
      <vt:lpstr>Contact Center Reports</vt:lpstr>
      <vt:lpstr>Run Once or on a Schedule?</vt:lpstr>
      <vt:lpstr>Selection Criteria</vt:lpstr>
      <vt:lpstr>Data to be Included</vt:lpstr>
      <vt:lpstr>Summary of Report Criteria</vt:lpstr>
      <vt:lpstr>Sample Table Report</vt:lpstr>
      <vt:lpstr>Modify a Table Report</vt:lpstr>
      <vt:lpstr>Sample Chart from the Same Report</vt:lpstr>
      <vt:lpstr>Sample Graph from the Same Report</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 Suite R5 &amp; Contact Center R2</dc:title>
  <dc:creator>Charlie Nyman</dc:creator>
  <cp:lastModifiedBy>Charlie Nyman</cp:lastModifiedBy>
  <cp:revision>51</cp:revision>
  <dcterms:created xsi:type="dcterms:W3CDTF">2017-05-09T11:28:03Z</dcterms:created>
  <dcterms:modified xsi:type="dcterms:W3CDTF">2018-01-15T22:00:22Z</dcterms:modified>
</cp:coreProperties>
</file>