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2"/>
  </p:notesMasterIdLst>
  <p:handoutMasterIdLst>
    <p:handoutMasterId r:id="rId13"/>
  </p:handoutMasterIdLst>
  <p:sldIdLst>
    <p:sldId id="256" r:id="rId2"/>
    <p:sldId id="291" r:id="rId3"/>
    <p:sldId id="257" r:id="rId4"/>
    <p:sldId id="294" r:id="rId5"/>
    <p:sldId id="284" r:id="rId6"/>
    <p:sldId id="285" r:id="rId7"/>
    <p:sldId id="295" r:id="rId8"/>
    <p:sldId id="267" r:id="rId9"/>
    <p:sldId id="296" r:id="rId10"/>
    <p:sldId id="266" r:id="rId11"/>
  </p:sldIdLst>
  <p:sldSz cx="9144000" cy="6858000" type="screen4x3"/>
  <p:notesSz cx="6858000" cy="919956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ony Jones" initials="" lastIdx="7" clrIdx="0"/>
  <p:cmAuthor id="1" name="Plantronics, Inc." initial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80B7"/>
    <a:srgbClr val="0000FF"/>
    <a:srgbClr val="6666FF"/>
    <a:srgbClr val="FF3300"/>
    <a:srgbClr val="CCFB93"/>
    <a:srgbClr val="BBECFD"/>
    <a:srgbClr val="FFFF99"/>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557" autoAdjust="0"/>
    <p:restoredTop sz="94660" autoAdjust="0"/>
  </p:normalViewPr>
  <p:slideViewPr>
    <p:cSldViewPr>
      <p:cViewPr varScale="1">
        <p:scale>
          <a:sx n="114" d="100"/>
          <a:sy n="114" d="100"/>
        </p:scale>
        <p:origin x="1050"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9330" name="Rectangle 2"/>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99331" name="Rectangle 3"/>
          <p:cNvSpPr>
            <a:spLocks noGrp="1" noChangeArrowheads="1"/>
          </p:cNvSpPr>
          <p:nvPr>
            <p:ph type="dt" sz="quarter" idx="1"/>
          </p:nvPr>
        </p:nvSpPr>
        <p:spPr bwMode="auto">
          <a:xfrm>
            <a:off x="3884613" y="0"/>
            <a:ext cx="2971800" cy="460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99332" name="Rectangle 4"/>
          <p:cNvSpPr>
            <a:spLocks noGrp="1" noChangeArrowheads="1"/>
          </p:cNvSpPr>
          <p:nvPr>
            <p:ph type="ftr" sz="quarter" idx="2"/>
          </p:nvPr>
        </p:nvSpPr>
        <p:spPr bwMode="auto">
          <a:xfrm>
            <a:off x="0" y="8737600"/>
            <a:ext cx="2971800" cy="4603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99333" name="Rectangle 5"/>
          <p:cNvSpPr>
            <a:spLocks noGrp="1" noChangeArrowheads="1"/>
          </p:cNvSpPr>
          <p:nvPr>
            <p:ph type="sldNum" sz="quarter" idx="3"/>
          </p:nvPr>
        </p:nvSpPr>
        <p:spPr bwMode="auto">
          <a:xfrm>
            <a:off x="3884613" y="8737600"/>
            <a:ext cx="2971800" cy="4603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D714FC8-9EE3-462C-9963-CFF0F9A5690C}" type="slidenum">
              <a:rPr lang="en-US"/>
              <a:pPr/>
              <a:t>‹#›</a:t>
            </a:fld>
            <a:endParaRPr lang="en-US" dirty="0"/>
          </a:p>
        </p:txBody>
      </p:sp>
    </p:spTree>
    <p:extLst>
      <p:ext uri="{BB962C8B-B14F-4D97-AF65-F5344CB8AC3E}">
        <p14:creationId xmlns:p14="http://schemas.microsoft.com/office/powerpoint/2010/main" val="30421771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60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11267" name="Rectangle 3"/>
          <p:cNvSpPr>
            <a:spLocks noGrp="1" noChangeArrowheads="1"/>
          </p:cNvSpPr>
          <p:nvPr>
            <p:ph type="dt" idx="1"/>
          </p:nvPr>
        </p:nvSpPr>
        <p:spPr bwMode="auto">
          <a:xfrm>
            <a:off x="3884613" y="0"/>
            <a:ext cx="2971800" cy="4603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11268" name="Rectangle 4"/>
          <p:cNvSpPr>
            <a:spLocks noGrp="1" noRot="1" noChangeAspect="1" noChangeArrowheads="1" noTextEdit="1"/>
          </p:cNvSpPr>
          <p:nvPr>
            <p:ph type="sldImg" idx="2"/>
          </p:nvPr>
        </p:nvSpPr>
        <p:spPr bwMode="auto">
          <a:xfrm>
            <a:off x="1130300" y="690563"/>
            <a:ext cx="4598988" cy="3449637"/>
          </a:xfrm>
          <a:prstGeom prst="rect">
            <a:avLst/>
          </a:prstGeom>
          <a:noFill/>
          <a:ln w="9525">
            <a:solidFill>
              <a:srgbClr val="000000"/>
            </a:solidFill>
            <a:miter lim="800000"/>
            <a:headEnd/>
            <a:tailEnd/>
          </a:ln>
          <a:effectLst/>
        </p:spPr>
      </p:sp>
      <p:sp>
        <p:nvSpPr>
          <p:cNvPr id="11269" name="Rectangle 5"/>
          <p:cNvSpPr>
            <a:spLocks noGrp="1" noChangeArrowheads="1"/>
          </p:cNvSpPr>
          <p:nvPr>
            <p:ph type="body" sz="quarter" idx="3"/>
          </p:nvPr>
        </p:nvSpPr>
        <p:spPr bwMode="auto">
          <a:xfrm>
            <a:off x="685800" y="4370388"/>
            <a:ext cx="5486400" cy="41386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270" name="Rectangle 6"/>
          <p:cNvSpPr>
            <a:spLocks noGrp="1" noChangeArrowheads="1"/>
          </p:cNvSpPr>
          <p:nvPr>
            <p:ph type="ftr" sz="quarter" idx="4"/>
          </p:nvPr>
        </p:nvSpPr>
        <p:spPr bwMode="auto">
          <a:xfrm>
            <a:off x="0" y="8737600"/>
            <a:ext cx="2971800" cy="4603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11271" name="Rectangle 7"/>
          <p:cNvSpPr>
            <a:spLocks noGrp="1" noChangeArrowheads="1"/>
          </p:cNvSpPr>
          <p:nvPr>
            <p:ph type="sldNum" sz="quarter" idx="5"/>
          </p:nvPr>
        </p:nvSpPr>
        <p:spPr bwMode="auto">
          <a:xfrm>
            <a:off x="3884613" y="8737600"/>
            <a:ext cx="2971800" cy="4603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247BFFB-EFB6-44EF-8517-3784F77A1A0B}" type="slidenum">
              <a:rPr lang="en-US"/>
              <a:pPr/>
              <a:t>‹#›</a:t>
            </a:fld>
            <a:endParaRPr lang="en-US" dirty="0"/>
          </a:p>
        </p:txBody>
      </p:sp>
    </p:spTree>
    <p:extLst>
      <p:ext uri="{BB962C8B-B14F-4D97-AF65-F5344CB8AC3E}">
        <p14:creationId xmlns:p14="http://schemas.microsoft.com/office/powerpoint/2010/main" val="4101329590"/>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_7th_0707_high_タイトル_001_200"/>
          <p:cNvPicPr>
            <a:picLocks noChangeAspect="1" noChangeArrowheads="1"/>
          </p:cNvPicPr>
          <p:nvPr/>
        </p:nvPicPr>
        <p:blipFill>
          <a:blip r:embed="rId2" cstate="print"/>
          <a:srcRect/>
          <a:stretch>
            <a:fillRect/>
          </a:stretch>
        </p:blipFill>
        <p:spPr bwMode="auto">
          <a:xfrm>
            <a:off x="0" y="0"/>
            <a:ext cx="9144000" cy="3127375"/>
          </a:xfrm>
          <a:prstGeom prst="rect">
            <a:avLst/>
          </a:prstGeom>
          <a:noFill/>
          <a:ln w="9525">
            <a:noFill/>
            <a:miter lim="800000"/>
            <a:headEnd/>
            <a:tailEnd/>
          </a:ln>
        </p:spPr>
      </p:pic>
      <p:sp>
        <p:nvSpPr>
          <p:cNvPr id="6147" name="Rectangle 3"/>
          <p:cNvSpPr>
            <a:spLocks noGrp="1" noChangeArrowheads="1"/>
          </p:cNvSpPr>
          <p:nvPr>
            <p:ph type="ctrTitle"/>
          </p:nvPr>
        </p:nvSpPr>
        <p:spPr>
          <a:xfrm>
            <a:off x="250825" y="2276475"/>
            <a:ext cx="8642350" cy="1873250"/>
          </a:xfrm>
        </p:spPr>
        <p:txBody>
          <a:bodyPr lIns="91440" rIns="91440"/>
          <a:lstStyle>
            <a:lvl1pPr algn="ctr">
              <a:defRPr sz="3600"/>
            </a:lvl1pPr>
          </a:lstStyle>
          <a:p>
            <a:r>
              <a:rPr lang="en-US" altLang="ja-JP"/>
              <a:t>Click to edit Master title style</a:t>
            </a:r>
          </a:p>
        </p:txBody>
      </p:sp>
      <p:sp>
        <p:nvSpPr>
          <p:cNvPr id="6148" name="Rectangle 4"/>
          <p:cNvSpPr>
            <a:spLocks noGrp="1" noChangeArrowheads="1"/>
          </p:cNvSpPr>
          <p:nvPr>
            <p:ph type="subTitle" idx="1"/>
          </p:nvPr>
        </p:nvSpPr>
        <p:spPr>
          <a:xfrm>
            <a:off x="250825" y="4292600"/>
            <a:ext cx="8642350" cy="1752600"/>
          </a:xfrm>
        </p:spPr>
        <p:txBody>
          <a:bodyPr anchor="ctr"/>
          <a:lstStyle>
            <a:lvl1pPr marL="0" indent="0" algn="ctr">
              <a:buFont typeface="Arial" charset="0"/>
              <a:buNone/>
              <a:defRPr sz="2000"/>
            </a:lvl1pPr>
          </a:lstStyle>
          <a:p>
            <a:r>
              <a:rPr lang="en-US" altLang="ja-JP"/>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ftr" sz="quarter" idx="10"/>
          </p:nvPr>
        </p:nvSpPr>
        <p:spPr>
          <a:ln/>
        </p:spPr>
        <p:txBody>
          <a:bodyPr/>
          <a:lstStyle>
            <a:lvl1pPr>
              <a:defRPr/>
            </a:lvl1pPr>
          </a:lstStyle>
          <a:p>
            <a:endParaRPr lang="en-US" dirty="0"/>
          </a:p>
        </p:txBody>
      </p:sp>
      <p:sp>
        <p:nvSpPr>
          <p:cNvPr id="5"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ftr" sz="quarter" idx="10"/>
          </p:nvPr>
        </p:nvSpPr>
        <p:spPr>
          <a:ln/>
        </p:spPr>
        <p:txBody>
          <a:bodyPr/>
          <a:lstStyle>
            <a:lvl1pPr>
              <a:defRPr/>
            </a:lvl1pPr>
          </a:lstStyle>
          <a:p>
            <a:endParaRPr lang="en-US" dirty="0"/>
          </a:p>
        </p:txBody>
      </p:sp>
      <p:sp>
        <p:nvSpPr>
          <p:cNvPr id="5"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 y="981075"/>
            <a:ext cx="4343400" cy="5256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81075"/>
            <a:ext cx="4343400" cy="52562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5"/>
          <p:cNvSpPr>
            <a:spLocks noGrp="1" noChangeArrowheads="1"/>
          </p:cNvSpPr>
          <p:nvPr>
            <p:ph type="ftr" sz="quarter" idx="10"/>
          </p:nvPr>
        </p:nvSpPr>
        <p:spPr>
          <a:ln/>
        </p:spPr>
        <p:txBody>
          <a:bodyPr/>
          <a:lstStyle>
            <a:lvl1pPr>
              <a:defRPr/>
            </a:lvl1pPr>
          </a:lstStyle>
          <a:p>
            <a:endParaRPr lang="en-US" dirty="0"/>
          </a:p>
        </p:txBody>
      </p:sp>
      <p:sp>
        <p:nvSpPr>
          <p:cNvPr id="6"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5"/>
          <p:cNvSpPr>
            <a:spLocks noGrp="1" noChangeArrowheads="1"/>
          </p:cNvSpPr>
          <p:nvPr>
            <p:ph type="ftr" sz="quarter" idx="10"/>
          </p:nvPr>
        </p:nvSpPr>
        <p:spPr>
          <a:ln/>
        </p:spPr>
        <p:txBody>
          <a:bodyPr/>
          <a:lstStyle>
            <a:lvl1pPr>
              <a:defRPr/>
            </a:lvl1pPr>
          </a:lstStyle>
          <a:p>
            <a:endParaRPr lang="en-US" dirty="0"/>
          </a:p>
        </p:txBody>
      </p:sp>
      <p:sp>
        <p:nvSpPr>
          <p:cNvPr id="8"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5"/>
          <p:cNvSpPr>
            <a:spLocks noGrp="1" noChangeArrowheads="1"/>
          </p:cNvSpPr>
          <p:nvPr>
            <p:ph type="ftr" sz="quarter" idx="10"/>
          </p:nvPr>
        </p:nvSpPr>
        <p:spPr>
          <a:ln/>
        </p:spPr>
        <p:txBody>
          <a:bodyPr/>
          <a:lstStyle>
            <a:lvl1pPr>
              <a:defRPr/>
            </a:lvl1pPr>
          </a:lstStyle>
          <a:p>
            <a:endParaRPr lang="en-US" dirty="0"/>
          </a:p>
        </p:txBody>
      </p:sp>
      <p:sp>
        <p:nvSpPr>
          <p:cNvPr id="4"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endParaRPr lang="en-US" dirty="0"/>
          </a:p>
        </p:txBody>
      </p:sp>
      <p:sp>
        <p:nvSpPr>
          <p:cNvPr id="3"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ftr" sz="quarter" idx="10"/>
          </p:nvPr>
        </p:nvSpPr>
        <p:spPr>
          <a:ln/>
        </p:spPr>
        <p:txBody>
          <a:bodyPr/>
          <a:lstStyle>
            <a:lvl1pPr>
              <a:defRPr/>
            </a:lvl1pPr>
          </a:lstStyle>
          <a:p>
            <a:endParaRPr lang="en-US" dirty="0"/>
          </a:p>
        </p:txBody>
      </p:sp>
      <p:sp>
        <p:nvSpPr>
          <p:cNvPr id="6"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Drag picture to placeholder or click icon to add</a:t>
            </a:r>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ftr" sz="quarter" idx="10"/>
          </p:nvPr>
        </p:nvSpPr>
        <p:spPr>
          <a:ln/>
        </p:spPr>
        <p:txBody>
          <a:bodyPr/>
          <a:lstStyle>
            <a:lvl1pPr>
              <a:defRPr/>
            </a:lvl1pPr>
          </a:lstStyle>
          <a:p>
            <a:endParaRPr lang="en-US" dirty="0"/>
          </a:p>
        </p:txBody>
      </p:sp>
      <p:sp>
        <p:nvSpPr>
          <p:cNvPr id="6"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ftr" sz="quarter" idx="10"/>
          </p:nvPr>
        </p:nvSpPr>
        <p:spPr>
          <a:ln/>
        </p:spPr>
        <p:txBody>
          <a:bodyPr/>
          <a:lstStyle>
            <a:lvl1pPr>
              <a:defRPr/>
            </a:lvl1pPr>
          </a:lstStyle>
          <a:p>
            <a:endParaRPr lang="en-US" dirty="0"/>
          </a:p>
        </p:txBody>
      </p:sp>
      <p:sp>
        <p:nvSpPr>
          <p:cNvPr id="5"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5888"/>
            <a:ext cx="2209800" cy="6121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52400" y="115888"/>
            <a:ext cx="6477000" cy="6121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ftr" sz="quarter" idx="10"/>
          </p:nvPr>
        </p:nvSpPr>
        <p:spPr>
          <a:ln/>
        </p:spPr>
        <p:txBody>
          <a:bodyPr/>
          <a:lstStyle>
            <a:lvl1pPr>
              <a:defRPr/>
            </a:lvl1pPr>
          </a:lstStyle>
          <a:p>
            <a:endParaRPr lang="en-US" dirty="0"/>
          </a:p>
        </p:txBody>
      </p:sp>
      <p:sp>
        <p:nvSpPr>
          <p:cNvPr id="5"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52400" y="115888"/>
            <a:ext cx="8839200" cy="539750"/>
          </a:xfrm>
        </p:spPr>
        <p:txBody>
          <a:bodyPr/>
          <a:lstStyle/>
          <a:p>
            <a:r>
              <a:rPr lang="en-US"/>
              <a:t>Click to edit Master title style</a:t>
            </a:r>
          </a:p>
        </p:txBody>
      </p:sp>
      <p:sp>
        <p:nvSpPr>
          <p:cNvPr id="3" name="Chart Placeholder 2"/>
          <p:cNvSpPr>
            <a:spLocks noGrp="1"/>
          </p:cNvSpPr>
          <p:nvPr>
            <p:ph type="chart" idx="1"/>
          </p:nvPr>
        </p:nvSpPr>
        <p:spPr>
          <a:xfrm>
            <a:off x="152400" y="981075"/>
            <a:ext cx="8839200" cy="5256213"/>
          </a:xfrm>
        </p:spPr>
        <p:txBody>
          <a:bodyPr/>
          <a:lstStyle/>
          <a:p>
            <a:pPr lvl="0"/>
            <a:r>
              <a:rPr lang="en-US" noProof="0"/>
              <a:t>Click icon to add chart</a:t>
            </a:r>
            <a:endParaRPr lang="en-US" noProof="0" dirty="0"/>
          </a:p>
        </p:txBody>
      </p:sp>
      <p:sp>
        <p:nvSpPr>
          <p:cNvPr id="4" name="Rectangle 5"/>
          <p:cNvSpPr>
            <a:spLocks noGrp="1" noChangeArrowheads="1"/>
          </p:cNvSpPr>
          <p:nvPr>
            <p:ph type="ftr" sz="quarter" idx="10"/>
          </p:nvPr>
        </p:nvSpPr>
        <p:spPr>
          <a:ln/>
        </p:spPr>
        <p:txBody>
          <a:bodyPr/>
          <a:lstStyle>
            <a:lvl1pPr>
              <a:defRPr/>
            </a:lvl1pPr>
          </a:lstStyle>
          <a:p>
            <a:endParaRPr lang="en-US" dirty="0"/>
          </a:p>
        </p:txBody>
      </p:sp>
      <p:sp>
        <p:nvSpPr>
          <p:cNvPr id="5"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52400" y="115888"/>
            <a:ext cx="8839200" cy="539750"/>
          </a:xfrm>
        </p:spPr>
        <p:txBody>
          <a:bodyPr/>
          <a:lstStyle/>
          <a:p>
            <a:r>
              <a:rPr lang="en-US"/>
              <a:t>Click to edit Master title style</a:t>
            </a:r>
          </a:p>
        </p:txBody>
      </p:sp>
      <p:sp>
        <p:nvSpPr>
          <p:cNvPr id="3" name="Table Placeholder 2"/>
          <p:cNvSpPr>
            <a:spLocks noGrp="1"/>
          </p:cNvSpPr>
          <p:nvPr>
            <p:ph type="tbl" idx="1"/>
          </p:nvPr>
        </p:nvSpPr>
        <p:spPr>
          <a:xfrm>
            <a:off x="152400" y="981075"/>
            <a:ext cx="8839200" cy="5256213"/>
          </a:xfrm>
        </p:spPr>
        <p:txBody>
          <a:bodyPr/>
          <a:lstStyle/>
          <a:p>
            <a:pPr lvl="0"/>
            <a:r>
              <a:rPr lang="en-US" noProof="0"/>
              <a:t>Click icon to add table</a:t>
            </a:r>
            <a:endParaRPr lang="en-US" noProof="0" dirty="0"/>
          </a:p>
        </p:txBody>
      </p:sp>
      <p:sp>
        <p:nvSpPr>
          <p:cNvPr id="4" name="Rectangle 5"/>
          <p:cNvSpPr>
            <a:spLocks noGrp="1" noChangeArrowheads="1"/>
          </p:cNvSpPr>
          <p:nvPr>
            <p:ph type="ftr" sz="quarter" idx="10"/>
          </p:nvPr>
        </p:nvSpPr>
        <p:spPr>
          <a:ln/>
        </p:spPr>
        <p:txBody>
          <a:bodyPr/>
          <a:lstStyle>
            <a:lvl1pPr>
              <a:defRPr/>
            </a:lvl1pPr>
          </a:lstStyle>
          <a:p>
            <a:endParaRPr lang="en-US" dirty="0"/>
          </a:p>
        </p:txBody>
      </p:sp>
      <p:sp>
        <p:nvSpPr>
          <p:cNvPr id="5" name="Rectangle 6"/>
          <p:cNvSpPr>
            <a:spLocks noGrp="1" noChangeArrowheads="1"/>
          </p:cNvSpPr>
          <p:nvPr>
            <p:ph type="sldNum" sz="quarter" idx="11"/>
          </p:nvPr>
        </p:nvSpPr>
        <p:spPr>
          <a:ln/>
        </p:spPr>
        <p:txBody>
          <a:bodyPr/>
          <a:lstStyle>
            <a:lvl1pPr>
              <a:defRPr/>
            </a:lvl1pPr>
          </a:lstStyle>
          <a:p>
            <a:fld id="{F1B065AA-1CC0-4891-ABF8-A6D44601E743}"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Footer Placeholder 3"/>
          <p:cNvSpPr>
            <a:spLocks noGrp="1"/>
          </p:cNvSpPr>
          <p:nvPr>
            <p:ph type="ftr" sz="quarter" idx="10"/>
          </p:nvPr>
        </p:nvSpPr>
        <p:spPr>
          <a:xfrm>
            <a:off x="1258888" y="6524625"/>
            <a:ext cx="2159000" cy="333375"/>
          </a:xfrm>
        </p:spPr>
        <p:txBody>
          <a:bodyPr/>
          <a:lstStyle>
            <a:lvl1pPr>
              <a:defRPr/>
            </a:lvl1pPr>
          </a:lstStyle>
          <a:p>
            <a:endParaRPr lang="en-US" dirty="0"/>
          </a:p>
        </p:txBody>
      </p:sp>
      <p:sp>
        <p:nvSpPr>
          <p:cNvPr id="5" name="Slide Number Placeholder 4"/>
          <p:cNvSpPr>
            <a:spLocks noGrp="1"/>
          </p:cNvSpPr>
          <p:nvPr>
            <p:ph type="sldNum" sz="quarter" idx="11"/>
          </p:nvPr>
        </p:nvSpPr>
        <p:spPr>
          <a:xfrm>
            <a:off x="304800" y="6524625"/>
            <a:ext cx="811213" cy="333375"/>
          </a:xfrm>
        </p:spPr>
        <p:txBody>
          <a:bodyPr/>
          <a:lstStyle>
            <a:lvl1pPr>
              <a:defRPr smtClean="0"/>
            </a:lvl1pPr>
          </a:lstStyle>
          <a:p>
            <a:fld id="{F1B065AA-1CC0-4891-ABF8-A6D44601E743}"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jpe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2" descr="PPT_7th_0707_high_スライド_B"/>
          <p:cNvPicPr>
            <a:picLocks noChangeAspect="1" noChangeArrowheads="1"/>
          </p:cNvPicPr>
          <p:nvPr/>
        </p:nvPicPr>
        <p:blipFill>
          <a:blip r:embed="rId16" cstate="print"/>
          <a:srcRect/>
          <a:stretch>
            <a:fillRect/>
          </a:stretch>
        </p:blipFill>
        <p:spPr bwMode="auto">
          <a:xfrm>
            <a:off x="0" y="6489700"/>
            <a:ext cx="9144000" cy="368300"/>
          </a:xfrm>
          <a:prstGeom prst="rect">
            <a:avLst/>
          </a:prstGeom>
          <a:noFill/>
          <a:ln w="9525">
            <a:noFill/>
            <a:miter lim="800000"/>
            <a:headEnd/>
            <a:tailEnd/>
          </a:ln>
        </p:spPr>
      </p:pic>
      <p:pic>
        <p:nvPicPr>
          <p:cNvPr id="1027" name="Picture 3" descr="PPT_7th_0707_スライド_01"/>
          <p:cNvPicPr>
            <a:picLocks noChangeAspect="1" noChangeArrowheads="1"/>
          </p:cNvPicPr>
          <p:nvPr/>
        </p:nvPicPr>
        <p:blipFill>
          <a:blip r:embed="rId17" cstate="print"/>
          <a:srcRect t="79562"/>
          <a:stretch>
            <a:fillRect/>
          </a:stretch>
        </p:blipFill>
        <p:spPr bwMode="auto">
          <a:xfrm>
            <a:off x="0" y="620713"/>
            <a:ext cx="9144000" cy="177800"/>
          </a:xfrm>
          <a:prstGeom prst="rect">
            <a:avLst/>
          </a:prstGeom>
          <a:noFill/>
          <a:ln w="9525">
            <a:noFill/>
            <a:miter lim="800000"/>
            <a:headEnd/>
            <a:tailEnd/>
          </a:ln>
        </p:spPr>
      </p:pic>
      <p:sp>
        <p:nvSpPr>
          <p:cNvPr id="1028" name="Rectangle 4"/>
          <p:cNvSpPr>
            <a:spLocks noGrp="1" noChangeArrowheads="1"/>
          </p:cNvSpPr>
          <p:nvPr>
            <p:ph type="title"/>
          </p:nvPr>
        </p:nvSpPr>
        <p:spPr bwMode="auto">
          <a:xfrm>
            <a:off x="152400" y="115888"/>
            <a:ext cx="8839200" cy="53975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lvl="0"/>
            <a:r>
              <a:rPr lang="en-US" altLang="ja-JP"/>
              <a:t>Click to edit Master title style</a:t>
            </a:r>
          </a:p>
        </p:txBody>
      </p:sp>
      <p:sp>
        <p:nvSpPr>
          <p:cNvPr id="5125" name="Rectangle 5"/>
          <p:cNvSpPr>
            <a:spLocks noGrp="1" noChangeArrowheads="1"/>
          </p:cNvSpPr>
          <p:nvPr>
            <p:ph type="ftr" sz="quarter" idx="3"/>
          </p:nvPr>
        </p:nvSpPr>
        <p:spPr bwMode="auto">
          <a:xfrm>
            <a:off x="1258888" y="6524625"/>
            <a:ext cx="2159000" cy="3333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l">
              <a:defRPr sz="800" b="0">
                <a:latin typeface="Arial" charset="0"/>
                <a:ea typeface="HGP創英角ｺﾞｼｯｸUB" pitchFamily="50" charset="-128"/>
                <a:cs typeface="+mn-cs"/>
              </a:defRPr>
            </a:lvl1pPr>
          </a:lstStyle>
          <a:p>
            <a:endParaRPr lang="en-US" dirty="0"/>
          </a:p>
        </p:txBody>
      </p:sp>
      <p:sp>
        <p:nvSpPr>
          <p:cNvPr id="5126" name="Rectangle 6"/>
          <p:cNvSpPr>
            <a:spLocks noGrp="1" noChangeArrowheads="1"/>
          </p:cNvSpPr>
          <p:nvPr>
            <p:ph type="sldNum" sz="quarter" idx="4"/>
          </p:nvPr>
        </p:nvSpPr>
        <p:spPr bwMode="auto">
          <a:xfrm>
            <a:off x="304800" y="6524625"/>
            <a:ext cx="811213" cy="3333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bodyPr>
          <a:lstStyle>
            <a:lvl1pPr algn="l">
              <a:defRPr sz="1000">
                <a:latin typeface="Arial" charset="0"/>
                <a:ea typeface="HGP創英角ｺﾞｼｯｸUB" pitchFamily="50" charset="-128"/>
                <a:cs typeface="+mn-cs"/>
              </a:defRPr>
            </a:lvl1pPr>
          </a:lstStyle>
          <a:p>
            <a:fld id="{F1B065AA-1CC0-4891-ABF8-A6D44601E743}" type="slidenum">
              <a:rPr lang="en-US" smtClean="0"/>
              <a:pPr/>
              <a:t>‹#›</a:t>
            </a:fld>
            <a:endParaRPr lang="en-US" dirty="0"/>
          </a:p>
        </p:txBody>
      </p:sp>
      <p:sp>
        <p:nvSpPr>
          <p:cNvPr id="5127" name="Text Box 7"/>
          <p:cNvSpPr txBox="1">
            <a:spLocks noChangeArrowheads="1"/>
          </p:cNvSpPr>
          <p:nvPr/>
        </p:nvSpPr>
        <p:spPr bwMode="gray">
          <a:xfrm>
            <a:off x="4078288" y="6584950"/>
            <a:ext cx="966787" cy="214313"/>
          </a:xfrm>
          <a:prstGeom prst="rect">
            <a:avLst/>
          </a:prstGeom>
          <a:noFill/>
          <a:ln w="9525">
            <a:noFill/>
            <a:miter lim="800000"/>
            <a:headEnd/>
            <a:tailEnd/>
          </a:ln>
          <a:effectLst/>
        </p:spPr>
        <p:txBody>
          <a:bodyPr wrap="none">
            <a:spAutoFit/>
          </a:bodyPr>
          <a:lstStyle/>
          <a:p>
            <a:pPr algn="l">
              <a:defRPr/>
            </a:pPr>
            <a:r>
              <a:rPr lang="en-US" altLang="ja-JP" sz="800" b="0" dirty="0">
                <a:latin typeface="Arial" charset="0"/>
                <a:ea typeface="HGP創英角ｺﾞｼｯｸUB" pitchFamily="50" charset="-128"/>
                <a:cs typeface="Osaka" charset="-128"/>
              </a:rPr>
              <a:t>NEC Confidential</a:t>
            </a:r>
          </a:p>
        </p:txBody>
      </p:sp>
      <p:sp>
        <p:nvSpPr>
          <p:cNvPr id="1032" name="Rectangle 8"/>
          <p:cNvSpPr>
            <a:spLocks noGrp="1" noChangeArrowheads="1"/>
          </p:cNvSpPr>
          <p:nvPr>
            <p:ph type="body" idx="1"/>
          </p:nvPr>
        </p:nvSpPr>
        <p:spPr bwMode="auto">
          <a:xfrm>
            <a:off x="152400" y="981075"/>
            <a:ext cx="8839200" cy="52562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a:t>Click to edit Master text styles</a:t>
            </a:r>
          </a:p>
          <a:p>
            <a:pPr lvl="1"/>
            <a:r>
              <a:rPr lang="en-US" altLang="ja-JP"/>
              <a:t>Second level</a:t>
            </a:r>
          </a:p>
          <a:p>
            <a:pPr lvl="2"/>
            <a:r>
              <a:rPr lang="en-US" altLang="ja-JP"/>
              <a:t>Third level</a:t>
            </a:r>
          </a:p>
          <a:p>
            <a:pPr lvl="3"/>
            <a:r>
              <a:rPr lang="en-US" altLang="ja-JP"/>
              <a:t>Fourth level</a:t>
            </a:r>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xStyles>
    <p:titleStyle>
      <a:lvl1pPr algn="l" rtl="0" eaLnBrk="1" fontAlgn="base" hangingPunct="1">
        <a:spcBef>
          <a:spcPct val="0"/>
        </a:spcBef>
        <a:spcAft>
          <a:spcPct val="0"/>
        </a:spcAft>
        <a:defRPr kumimoji="1" sz="2800" b="1">
          <a:solidFill>
            <a:schemeClr val="tx1"/>
          </a:solidFill>
          <a:latin typeface="+mj-lt"/>
          <a:ea typeface="MS PGothic"/>
          <a:cs typeface="MS PGothic"/>
        </a:defRPr>
      </a:lvl1pPr>
      <a:lvl2pPr algn="l" rtl="0" eaLnBrk="1" fontAlgn="base" hangingPunct="1">
        <a:spcBef>
          <a:spcPct val="0"/>
        </a:spcBef>
        <a:spcAft>
          <a:spcPct val="0"/>
        </a:spcAft>
        <a:defRPr kumimoji="1" sz="2800" b="1">
          <a:solidFill>
            <a:schemeClr val="tx1"/>
          </a:solidFill>
          <a:latin typeface="Arial" charset="0"/>
          <a:ea typeface="MS PGothic"/>
          <a:cs typeface="MS PGothic"/>
        </a:defRPr>
      </a:lvl2pPr>
      <a:lvl3pPr algn="l" rtl="0" eaLnBrk="1" fontAlgn="base" hangingPunct="1">
        <a:spcBef>
          <a:spcPct val="0"/>
        </a:spcBef>
        <a:spcAft>
          <a:spcPct val="0"/>
        </a:spcAft>
        <a:defRPr kumimoji="1" sz="2800" b="1">
          <a:solidFill>
            <a:schemeClr val="tx1"/>
          </a:solidFill>
          <a:latin typeface="Arial" charset="0"/>
          <a:ea typeface="MS PGothic"/>
          <a:cs typeface="MS PGothic"/>
        </a:defRPr>
      </a:lvl3pPr>
      <a:lvl4pPr algn="l" rtl="0" eaLnBrk="1" fontAlgn="base" hangingPunct="1">
        <a:spcBef>
          <a:spcPct val="0"/>
        </a:spcBef>
        <a:spcAft>
          <a:spcPct val="0"/>
        </a:spcAft>
        <a:defRPr kumimoji="1" sz="2800" b="1">
          <a:solidFill>
            <a:schemeClr val="tx1"/>
          </a:solidFill>
          <a:latin typeface="Arial" charset="0"/>
          <a:ea typeface="MS PGothic"/>
          <a:cs typeface="MS PGothic"/>
        </a:defRPr>
      </a:lvl4pPr>
      <a:lvl5pPr algn="l" rtl="0" eaLnBrk="1" fontAlgn="base" hangingPunct="1">
        <a:spcBef>
          <a:spcPct val="0"/>
        </a:spcBef>
        <a:spcAft>
          <a:spcPct val="0"/>
        </a:spcAft>
        <a:defRPr kumimoji="1" sz="2800" b="1">
          <a:solidFill>
            <a:schemeClr val="tx1"/>
          </a:solidFill>
          <a:latin typeface="Arial" charset="0"/>
          <a:ea typeface="MS PGothic"/>
          <a:cs typeface="MS PGothic"/>
        </a:defRPr>
      </a:lvl5pPr>
      <a:lvl6pPr marL="457200" algn="l" rtl="0" eaLnBrk="1" fontAlgn="base" hangingPunct="1">
        <a:spcBef>
          <a:spcPct val="0"/>
        </a:spcBef>
        <a:spcAft>
          <a:spcPct val="0"/>
        </a:spcAft>
        <a:defRPr kumimoji="1" sz="2800" b="1">
          <a:solidFill>
            <a:schemeClr val="tx1"/>
          </a:solidFill>
          <a:latin typeface="Arial" charset="0"/>
          <a:ea typeface="ＭＳ Ｐゴシック" pitchFamily="50" charset="-128"/>
        </a:defRPr>
      </a:lvl6pPr>
      <a:lvl7pPr marL="914400" algn="l" rtl="0" eaLnBrk="1" fontAlgn="base" hangingPunct="1">
        <a:spcBef>
          <a:spcPct val="0"/>
        </a:spcBef>
        <a:spcAft>
          <a:spcPct val="0"/>
        </a:spcAft>
        <a:defRPr kumimoji="1" sz="2800" b="1">
          <a:solidFill>
            <a:schemeClr val="tx1"/>
          </a:solidFill>
          <a:latin typeface="Arial" charset="0"/>
          <a:ea typeface="ＭＳ Ｐゴシック" pitchFamily="50" charset="-128"/>
        </a:defRPr>
      </a:lvl7pPr>
      <a:lvl8pPr marL="1371600" algn="l" rtl="0" eaLnBrk="1" fontAlgn="base" hangingPunct="1">
        <a:spcBef>
          <a:spcPct val="0"/>
        </a:spcBef>
        <a:spcAft>
          <a:spcPct val="0"/>
        </a:spcAft>
        <a:defRPr kumimoji="1" sz="2800" b="1">
          <a:solidFill>
            <a:schemeClr val="tx1"/>
          </a:solidFill>
          <a:latin typeface="Arial" charset="0"/>
          <a:ea typeface="ＭＳ Ｐゴシック" pitchFamily="50" charset="-128"/>
        </a:defRPr>
      </a:lvl8pPr>
      <a:lvl9pPr marL="1828800" algn="l" rtl="0" eaLnBrk="1" fontAlgn="base" hangingPunct="1">
        <a:spcBef>
          <a:spcPct val="0"/>
        </a:spcBef>
        <a:spcAft>
          <a:spcPct val="0"/>
        </a:spcAft>
        <a:defRPr kumimoji="1" sz="2800" b="1">
          <a:solidFill>
            <a:schemeClr val="tx1"/>
          </a:solidFill>
          <a:latin typeface="Arial" charset="0"/>
          <a:ea typeface="ＭＳ Ｐゴシック" pitchFamily="50" charset="-128"/>
        </a:defRPr>
      </a:lvl9pPr>
    </p:titleStyle>
    <p:bodyStyle>
      <a:lvl1pPr marL="342900" indent="-342900" algn="l" rtl="0" eaLnBrk="1" fontAlgn="base" hangingPunct="1">
        <a:spcBef>
          <a:spcPct val="20000"/>
        </a:spcBef>
        <a:spcAft>
          <a:spcPct val="0"/>
        </a:spcAft>
        <a:buClr>
          <a:schemeClr val="hlink"/>
        </a:buClr>
        <a:buFont typeface="Arial" pitchFamily="34" charset="0"/>
        <a:buChar char="▐"/>
        <a:defRPr kumimoji="1" sz="2200">
          <a:solidFill>
            <a:srgbClr val="000000"/>
          </a:solidFill>
          <a:latin typeface="+mn-lt"/>
          <a:ea typeface="MS PGothic"/>
          <a:cs typeface="MS PGothic"/>
        </a:defRPr>
      </a:lvl1pPr>
      <a:lvl2pPr marL="742950" indent="-285750" algn="l" rtl="0" eaLnBrk="1" fontAlgn="base" hangingPunct="1">
        <a:spcBef>
          <a:spcPct val="20000"/>
        </a:spcBef>
        <a:spcAft>
          <a:spcPct val="0"/>
        </a:spcAft>
        <a:buClr>
          <a:schemeClr val="hlink"/>
        </a:buClr>
        <a:buFont typeface="Wingdings" pitchFamily="2" charset="2"/>
        <a:buChar char="l"/>
        <a:defRPr kumimoji="1" sz="2000">
          <a:solidFill>
            <a:schemeClr val="tx1"/>
          </a:solidFill>
          <a:latin typeface="+mn-lt"/>
          <a:ea typeface="MS PGothic"/>
          <a:cs typeface="MS PGothic"/>
        </a:defRPr>
      </a:lvl2pPr>
      <a:lvl3pPr marL="1143000" indent="-228600" algn="l" rtl="0" eaLnBrk="1" fontAlgn="base" hangingPunct="1">
        <a:spcBef>
          <a:spcPct val="20000"/>
        </a:spcBef>
        <a:spcAft>
          <a:spcPct val="0"/>
        </a:spcAft>
        <a:buClr>
          <a:schemeClr val="hlink"/>
        </a:buClr>
        <a:buFont typeface="Arial" pitchFamily="34" charset="0"/>
        <a:buChar char="•"/>
        <a:defRPr kumimoji="1">
          <a:solidFill>
            <a:schemeClr val="tx1"/>
          </a:solidFill>
          <a:latin typeface="+mn-lt"/>
          <a:ea typeface="MS PGothic"/>
          <a:cs typeface="MS PGothic"/>
        </a:defRPr>
      </a:lvl3pPr>
      <a:lvl4pPr marL="1600200" indent="-228600" algn="l" rtl="0" eaLnBrk="1" fontAlgn="base" hangingPunct="1">
        <a:spcBef>
          <a:spcPct val="20000"/>
        </a:spcBef>
        <a:spcAft>
          <a:spcPct val="0"/>
        </a:spcAft>
        <a:buClr>
          <a:schemeClr val="hlink"/>
        </a:buClr>
        <a:buFont typeface="Arial" pitchFamily="34" charset="0"/>
        <a:buChar char="–"/>
        <a:defRPr kumimoji="1" sz="1600">
          <a:solidFill>
            <a:schemeClr val="tx1"/>
          </a:solidFill>
          <a:latin typeface="+mn-lt"/>
          <a:ea typeface="MS PGothic"/>
          <a:cs typeface="MS PGothic"/>
        </a:defRPr>
      </a:lvl4pPr>
      <a:lvl5pPr marL="2057400" indent="-228600" algn="l" rtl="0" eaLnBrk="1" fontAlgn="base" hangingPunct="1">
        <a:spcBef>
          <a:spcPct val="20000"/>
        </a:spcBef>
        <a:spcAft>
          <a:spcPct val="0"/>
        </a:spcAft>
        <a:buChar char="»"/>
        <a:defRPr kumimoji="1" sz="2000">
          <a:solidFill>
            <a:schemeClr val="tx1"/>
          </a:solidFill>
          <a:latin typeface="+mn-lt"/>
          <a:ea typeface="MS PGothic"/>
          <a:cs typeface="MS PGothic"/>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Contact Center R2</a:t>
            </a:r>
            <a:br>
              <a:rPr lang="en-US" dirty="0"/>
            </a:br>
            <a:r>
              <a:rPr lang="en-US" dirty="0"/>
              <a:t>Dashboard</a:t>
            </a:r>
            <a:br>
              <a:rPr lang="en-US" dirty="0"/>
            </a:br>
            <a:r>
              <a:rPr lang="en-US" dirty="0"/>
              <a:t>Overview</a:t>
            </a:r>
          </a:p>
        </p:txBody>
      </p:sp>
      <p:sp>
        <p:nvSpPr>
          <p:cNvPr id="3" name="Subtitle 2"/>
          <p:cNvSpPr>
            <a:spLocks noGrp="1"/>
          </p:cNvSpPr>
          <p:nvPr>
            <p:ph type="subTitle" idx="1"/>
          </p:nvPr>
        </p:nvSpPr>
        <p:spPr/>
        <p:txBody>
          <a:bodyPr/>
          <a:lstStyle/>
          <a:p>
            <a:r>
              <a:rPr lang="en-US" dirty="0"/>
              <a:t>Setting up a Dashboard Display</a:t>
            </a:r>
          </a:p>
        </p:txBody>
      </p:sp>
    </p:spTree>
    <p:extLst>
      <p:ext uri="{BB962C8B-B14F-4D97-AF65-F5344CB8AC3E}">
        <p14:creationId xmlns:p14="http://schemas.microsoft.com/office/powerpoint/2010/main" val="395521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C733D2-1AB8-4B00-8D98-F1A1E1E102AE}"/>
              </a:ext>
            </a:extLst>
          </p:cNvPr>
          <p:cNvSpPr>
            <a:spLocks noGrp="1"/>
          </p:cNvSpPr>
          <p:nvPr>
            <p:ph type="title"/>
          </p:nvPr>
        </p:nvSpPr>
        <p:spPr/>
        <p:txBody>
          <a:bodyPr/>
          <a:lstStyle/>
          <a:p>
            <a:r>
              <a:rPr lang="en-US" dirty="0"/>
              <a:t>Contact Center Dashboard</a:t>
            </a:r>
          </a:p>
        </p:txBody>
      </p:sp>
      <p:sp>
        <p:nvSpPr>
          <p:cNvPr id="3" name="Content Placeholder 2">
            <a:extLst>
              <a:ext uri="{FF2B5EF4-FFF2-40B4-BE49-F238E27FC236}">
                <a16:creationId xmlns:a16="http://schemas.microsoft.com/office/drawing/2014/main" id="{1EB5857E-17F6-4BD1-86E1-9C45B99902AC}"/>
              </a:ext>
            </a:extLst>
          </p:cNvPr>
          <p:cNvSpPr>
            <a:spLocks noGrp="1"/>
          </p:cNvSpPr>
          <p:nvPr>
            <p:ph idx="1"/>
          </p:nvPr>
        </p:nvSpPr>
        <p:spPr/>
        <p:txBody>
          <a:bodyPr/>
          <a:lstStyle/>
          <a:p>
            <a:pPr marL="0" indent="0">
              <a:buNone/>
            </a:pPr>
            <a:r>
              <a:rPr lang="en-US" dirty="0"/>
              <a:t>The following slides will walk you through the process of creating an Agent State Display. Follow the same procedure for the other displays. It is suggested you setup one of each display so you can see the data each provides.</a:t>
            </a:r>
          </a:p>
          <a:p>
            <a:pPr marL="0" indent="0">
              <a:buNone/>
            </a:pPr>
            <a:endParaRPr lang="en-US" dirty="0"/>
          </a:p>
        </p:txBody>
      </p:sp>
    </p:spTree>
    <p:extLst>
      <p:ext uri="{BB962C8B-B14F-4D97-AF65-F5344CB8AC3E}">
        <p14:creationId xmlns:p14="http://schemas.microsoft.com/office/powerpoint/2010/main" val="3867620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5888"/>
            <a:ext cx="8839200" cy="539750"/>
          </a:xfrm>
        </p:spPr>
        <p:txBody>
          <a:bodyPr/>
          <a:lstStyle/>
          <a:p>
            <a:r>
              <a:rPr lang="en-US" dirty="0"/>
              <a:t>Sample Dashboard</a:t>
            </a:r>
          </a:p>
        </p:txBody>
      </p:sp>
      <p:pic>
        <p:nvPicPr>
          <p:cNvPr id="6" name="Content Placeholder 5">
            <a:extLst>
              <a:ext uri="{FF2B5EF4-FFF2-40B4-BE49-F238E27FC236}">
                <a16:creationId xmlns:a16="http://schemas.microsoft.com/office/drawing/2014/main" id="{62C75719-AC0B-4182-BC4F-8CA70B96A8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2195" y="1828800"/>
            <a:ext cx="8050257" cy="4191000"/>
          </a:xfrm>
          <a:prstGeom prst="rect">
            <a:avLst/>
          </a:prstGeom>
          <a:ln w="15875">
            <a:solidFill>
              <a:schemeClr val="tx1">
                <a:alpha val="94000"/>
              </a:schemeClr>
            </a:solidFill>
          </a:ln>
        </p:spPr>
      </p:pic>
      <p:sp>
        <p:nvSpPr>
          <p:cNvPr id="7" name="TextBox 6">
            <a:extLst>
              <a:ext uri="{FF2B5EF4-FFF2-40B4-BE49-F238E27FC236}">
                <a16:creationId xmlns:a16="http://schemas.microsoft.com/office/drawing/2014/main" id="{C81A652F-8CA4-473D-9492-2948D20D19FF}"/>
              </a:ext>
            </a:extLst>
          </p:cNvPr>
          <p:cNvSpPr txBox="1"/>
          <p:nvPr/>
        </p:nvSpPr>
        <p:spPr>
          <a:xfrm>
            <a:off x="5486401" y="1285919"/>
            <a:ext cx="2286000" cy="307777"/>
          </a:xfrm>
          <a:prstGeom prst="rect">
            <a:avLst/>
          </a:prstGeom>
          <a:noFill/>
          <a:ln w="15875">
            <a:solidFill>
              <a:schemeClr val="tx1"/>
            </a:solidFill>
          </a:ln>
        </p:spPr>
        <p:txBody>
          <a:bodyPr wrap="square" rtlCol="0">
            <a:spAutoFit/>
          </a:bodyPr>
          <a:lstStyle/>
          <a:p>
            <a:r>
              <a:rPr lang="en-US" sz="1400" dirty="0"/>
              <a:t>Multiple displays per tab.</a:t>
            </a:r>
          </a:p>
        </p:txBody>
      </p:sp>
      <p:cxnSp>
        <p:nvCxnSpPr>
          <p:cNvPr id="11" name="Straight Arrow Connector 10">
            <a:extLst>
              <a:ext uri="{FF2B5EF4-FFF2-40B4-BE49-F238E27FC236}">
                <a16:creationId xmlns:a16="http://schemas.microsoft.com/office/drawing/2014/main" id="{DAAEB0BA-613F-4D8F-BB5E-D6B9802AB29D}"/>
              </a:ext>
            </a:extLst>
          </p:cNvPr>
          <p:cNvCxnSpPr>
            <a:cxnSpLocks/>
            <a:stCxn id="7" idx="2"/>
          </p:cNvCxnSpPr>
          <p:nvPr/>
        </p:nvCxnSpPr>
        <p:spPr bwMode="auto">
          <a:xfrm>
            <a:off x="6629401" y="1593696"/>
            <a:ext cx="228600" cy="692304"/>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12" name="Straight Arrow Connector 11">
            <a:extLst>
              <a:ext uri="{FF2B5EF4-FFF2-40B4-BE49-F238E27FC236}">
                <a16:creationId xmlns:a16="http://schemas.microsoft.com/office/drawing/2014/main" id="{1E32045E-FA63-4D83-A838-C34D2DE7F9E5}"/>
              </a:ext>
            </a:extLst>
          </p:cNvPr>
          <p:cNvCxnSpPr>
            <a:cxnSpLocks/>
            <a:stCxn id="9" idx="2"/>
          </p:cNvCxnSpPr>
          <p:nvPr/>
        </p:nvCxnSpPr>
        <p:spPr bwMode="auto">
          <a:xfrm>
            <a:off x="1162111" y="1593696"/>
            <a:ext cx="590490" cy="463704"/>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10" name="Straight Arrow Connector 9">
            <a:extLst>
              <a:ext uri="{FF2B5EF4-FFF2-40B4-BE49-F238E27FC236}">
                <a16:creationId xmlns:a16="http://schemas.microsoft.com/office/drawing/2014/main" id="{191CAFDA-9812-4A6E-8C9F-B5479E615E00}"/>
              </a:ext>
            </a:extLst>
          </p:cNvPr>
          <p:cNvCxnSpPr>
            <a:cxnSpLocks/>
            <a:stCxn id="9" idx="2"/>
          </p:cNvCxnSpPr>
          <p:nvPr/>
        </p:nvCxnSpPr>
        <p:spPr bwMode="auto">
          <a:xfrm>
            <a:off x="1162111" y="1593696"/>
            <a:ext cx="1352489" cy="463704"/>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13" name="Straight Arrow Connector 12">
            <a:extLst>
              <a:ext uri="{FF2B5EF4-FFF2-40B4-BE49-F238E27FC236}">
                <a16:creationId xmlns:a16="http://schemas.microsoft.com/office/drawing/2014/main" id="{890183F5-AF5F-485A-A474-353E094EF77A}"/>
              </a:ext>
            </a:extLst>
          </p:cNvPr>
          <p:cNvCxnSpPr>
            <a:cxnSpLocks/>
            <a:stCxn id="9" idx="2"/>
          </p:cNvCxnSpPr>
          <p:nvPr/>
        </p:nvCxnSpPr>
        <p:spPr bwMode="auto">
          <a:xfrm>
            <a:off x="1162111" y="1593696"/>
            <a:ext cx="2647889" cy="539904"/>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18" name="Straight Arrow Connector 17">
            <a:extLst>
              <a:ext uri="{FF2B5EF4-FFF2-40B4-BE49-F238E27FC236}">
                <a16:creationId xmlns:a16="http://schemas.microsoft.com/office/drawing/2014/main" id="{F1F63653-2D88-42FD-8246-AF3A8229B420}"/>
              </a:ext>
            </a:extLst>
          </p:cNvPr>
          <p:cNvCxnSpPr>
            <a:cxnSpLocks/>
            <a:stCxn id="7" idx="2"/>
          </p:cNvCxnSpPr>
          <p:nvPr/>
        </p:nvCxnSpPr>
        <p:spPr bwMode="auto">
          <a:xfrm>
            <a:off x="6629401" y="1593696"/>
            <a:ext cx="380999" cy="2257656"/>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21" name="Straight Arrow Connector 20">
            <a:extLst>
              <a:ext uri="{FF2B5EF4-FFF2-40B4-BE49-F238E27FC236}">
                <a16:creationId xmlns:a16="http://schemas.microsoft.com/office/drawing/2014/main" id="{D9540F6D-CC95-4A74-9B48-F8F9C4D4035F}"/>
              </a:ext>
            </a:extLst>
          </p:cNvPr>
          <p:cNvCxnSpPr>
            <a:cxnSpLocks/>
            <a:stCxn id="7" idx="2"/>
          </p:cNvCxnSpPr>
          <p:nvPr/>
        </p:nvCxnSpPr>
        <p:spPr bwMode="auto">
          <a:xfrm flipH="1">
            <a:off x="4677899" y="1593696"/>
            <a:ext cx="1951502" cy="844704"/>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25" name="Straight Arrow Connector 24">
            <a:extLst>
              <a:ext uri="{FF2B5EF4-FFF2-40B4-BE49-F238E27FC236}">
                <a16:creationId xmlns:a16="http://schemas.microsoft.com/office/drawing/2014/main" id="{DCB8A494-341B-4E66-836D-EF7A021A325C}"/>
              </a:ext>
            </a:extLst>
          </p:cNvPr>
          <p:cNvCxnSpPr>
            <a:cxnSpLocks/>
            <a:stCxn id="7" idx="2"/>
          </p:cNvCxnSpPr>
          <p:nvPr/>
        </p:nvCxnSpPr>
        <p:spPr bwMode="auto">
          <a:xfrm flipH="1">
            <a:off x="4114801" y="1593696"/>
            <a:ext cx="2514600" cy="2257656"/>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9" name="TextBox 8">
            <a:extLst>
              <a:ext uri="{FF2B5EF4-FFF2-40B4-BE49-F238E27FC236}">
                <a16:creationId xmlns:a16="http://schemas.microsoft.com/office/drawing/2014/main" id="{FD399992-EE0B-4561-AB58-79ADDFA91A49}"/>
              </a:ext>
            </a:extLst>
          </p:cNvPr>
          <p:cNvSpPr txBox="1"/>
          <p:nvPr/>
        </p:nvSpPr>
        <p:spPr>
          <a:xfrm>
            <a:off x="495421" y="1285919"/>
            <a:ext cx="1333380" cy="307777"/>
          </a:xfrm>
          <a:prstGeom prst="rect">
            <a:avLst/>
          </a:prstGeom>
          <a:solidFill>
            <a:schemeClr val="bg1"/>
          </a:solidFill>
          <a:ln w="15875">
            <a:solidFill>
              <a:schemeClr val="tx2"/>
            </a:solidFill>
          </a:ln>
        </p:spPr>
        <p:txBody>
          <a:bodyPr wrap="square" rtlCol="0">
            <a:spAutoFit/>
          </a:bodyPr>
          <a:lstStyle/>
          <a:p>
            <a:r>
              <a:rPr lang="en-US" sz="1400" dirty="0"/>
              <a:t>Multiple tabs.</a:t>
            </a:r>
          </a:p>
        </p:txBody>
      </p:sp>
    </p:spTree>
    <p:extLst>
      <p:ext uri="{BB962C8B-B14F-4D97-AF65-F5344CB8AC3E}">
        <p14:creationId xmlns:p14="http://schemas.microsoft.com/office/powerpoint/2010/main" val="562771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15888"/>
            <a:ext cx="8839200" cy="539750"/>
          </a:xfrm>
        </p:spPr>
        <p:txBody>
          <a:bodyPr/>
          <a:lstStyle/>
          <a:p>
            <a:r>
              <a:rPr lang="en-US" dirty="0"/>
              <a:t>Dashboard Personal Settings</a:t>
            </a:r>
          </a:p>
        </p:txBody>
      </p:sp>
      <p:pic>
        <p:nvPicPr>
          <p:cNvPr id="6" name="Content Placeholder 5">
            <a:extLst>
              <a:ext uri="{FF2B5EF4-FFF2-40B4-BE49-F238E27FC236}">
                <a16:creationId xmlns:a16="http://schemas.microsoft.com/office/drawing/2014/main" id="{62C75719-AC0B-4182-BC4F-8CA70B96A8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66800" y="2532077"/>
            <a:ext cx="2673226" cy="2445462"/>
          </a:xfrm>
          <a:prstGeom prst="rect">
            <a:avLst/>
          </a:prstGeom>
          <a:ln w="15875">
            <a:solidFill>
              <a:schemeClr val="tx1">
                <a:alpha val="94000"/>
              </a:schemeClr>
            </a:solidFill>
          </a:ln>
        </p:spPr>
      </p:pic>
      <p:sp>
        <p:nvSpPr>
          <p:cNvPr id="7" name="TextBox 6">
            <a:extLst>
              <a:ext uri="{FF2B5EF4-FFF2-40B4-BE49-F238E27FC236}">
                <a16:creationId xmlns:a16="http://schemas.microsoft.com/office/drawing/2014/main" id="{C81A652F-8CA4-473D-9492-2948D20D19FF}"/>
              </a:ext>
            </a:extLst>
          </p:cNvPr>
          <p:cNvSpPr txBox="1"/>
          <p:nvPr/>
        </p:nvSpPr>
        <p:spPr>
          <a:xfrm>
            <a:off x="5403976" y="1147082"/>
            <a:ext cx="2992073" cy="1600438"/>
          </a:xfrm>
          <a:prstGeom prst="rect">
            <a:avLst/>
          </a:prstGeom>
          <a:noFill/>
          <a:ln w="15875">
            <a:solidFill>
              <a:schemeClr val="tx1"/>
            </a:solidFill>
          </a:ln>
        </p:spPr>
        <p:txBody>
          <a:bodyPr wrap="square" rtlCol="0">
            <a:spAutoFit/>
          </a:bodyPr>
          <a:lstStyle/>
          <a:p>
            <a:r>
              <a:rPr lang="en-US" sz="1400" dirty="0"/>
              <a:t>Settings allow you to toggle audio notifications and to restore a prior layout.</a:t>
            </a:r>
          </a:p>
          <a:p>
            <a:r>
              <a:rPr lang="en-US" sz="1400" dirty="0"/>
              <a:t>Audible alerts are great if you want to minimize your browser window and want to be notified of threshold changes</a:t>
            </a:r>
          </a:p>
        </p:txBody>
      </p:sp>
      <p:sp>
        <p:nvSpPr>
          <p:cNvPr id="9" name="TextBox 8">
            <a:extLst>
              <a:ext uri="{FF2B5EF4-FFF2-40B4-BE49-F238E27FC236}">
                <a16:creationId xmlns:a16="http://schemas.microsoft.com/office/drawing/2014/main" id="{FD399992-EE0B-4561-AB58-79ADDFA91A49}"/>
              </a:ext>
            </a:extLst>
          </p:cNvPr>
          <p:cNvSpPr txBox="1"/>
          <p:nvPr/>
        </p:nvSpPr>
        <p:spPr>
          <a:xfrm>
            <a:off x="338605" y="1153180"/>
            <a:ext cx="2992073" cy="523220"/>
          </a:xfrm>
          <a:prstGeom prst="rect">
            <a:avLst/>
          </a:prstGeom>
          <a:noFill/>
          <a:ln w="15875">
            <a:solidFill>
              <a:schemeClr val="tx1"/>
            </a:solidFill>
          </a:ln>
        </p:spPr>
        <p:txBody>
          <a:bodyPr wrap="square" rtlCol="0">
            <a:spAutoFit/>
          </a:bodyPr>
          <a:lstStyle/>
          <a:p>
            <a:r>
              <a:rPr lang="en-US" sz="1400" dirty="0"/>
              <a:t>Access Settings by mouse clicking on your ID.</a:t>
            </a:r>
          </a:p>
        </p:txBody>
      </p:sp>
      <p:cxnSp>
        <p:nvCxnSpPr>
          <p:cNvPr id="11" name="Straight Arrow Connector 10">
            <a:extLst>
              <a:ext uri="{FF2B5EF4-FFF2-40B4-BE49-F238E27FC236}">
                <a16:creationId xmlns:a16="http://schemas.microsoft.com/office/drawing/2014/main" id="{DAAEB0BA-613F-4D8F-BB5E-D6B9802AB29D}"/>
              </a:ext>
            </a:extLst>
          </p:cNvPr>
          <p:cNvCxnSpPr>
            <a:cxnSpLocks/>
            <a:stCxn id="7" idx="2"/>
          </p:cNvCxnSpPr>
          <p:nvPr/>
        </p:nvCxnSpPr>
        <p:spPr bwMode="auto">
          <a:xfrm flipH="1">
            <a:off x="6553201" y="2747520"/>
            <a:ext cx="346812" cy="425341"/>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12" name="Straight Arrow Connector 11">
            <a:extLst>
              <a:ext uri="{FF2B5EF4-FFF2-40B4-BE49-F238E27FC236}">
                <a16:creationId xmlns:a16="http://schemas.microsoft.com/office/drawing/2014/main" id="{1E32045E-FA63-4D83-A838-C34D2DE7F9E5}"/>
              </a:ext>
            </a:extLst>
          </p:cNvPr>
          <p:cNvCxnSpPr>
            <a:cxnSpLocks/>
            <a:stCxn id="9" idx="2"/>
          </p:cNvCxnSpPr>
          <p:nvPr/>
        </p:nvCxnSpPr>
        <p:spPr bwMode="auto">
          <a:xfrm>
            <a:off x="1834642" y="1676400"/>
            <a:ext cx="375158" cy="838200"/>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pic>
        <p:nvPicPr>
          <p:cNvPr id="10" name="Content Placeholder 5">
            <a:extLst>
              <a:ext uri="{FF2B5EF4-FFF2-40B4-BE49-F238E27FC236}">
                <a16:creationId xmlns:a16="http://schemas.microsoft.com/office/drawing/2014/main" id="{B066B97C-7AD8-4D11-AE5E-74A8244196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5064527" y="3172861"/>
            <a:ext cx="3837221" cy="1804678"/>
          </a:xfrm>
          <a:prstGeom prst="rect">
            <a:avLst/>
          </a:prstGeom>
          <a:noFill/>
          <a:ln w="15875">
            <a:solidFill>
              <a:schemeClr val="tx1">
                <a:alpha val="94000"/>
              </a:schemeClr>
            </a:solidFill>
            <a:miter lim="800000"/>
            <a:headEnd/>
            <a:tailEnd/>
          </a:ln>
        </p:spPr>
      </p:pic>
    </p:spTree>
    <p:extLst>
      <p:ext uri="{BB962C8B-B14F-4D97-AF65-F5344CB8AC3E}">
        <p14:creationId xmlns:p14="http://schemas.microsoft.com/office/powerpoint/2010/main" val="2086702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Adding a Display</a:t>
            </a:r>
          </a:p>
        </p:txBody>
      </p:sp>
      <p:pic>
        <p:nvPicPr>
          <p:cNvPr id="17" name="Picture 16">
            <a:extLst>
              <a:ext uri="{FF2B5EF4-FFF2-40B4-BE49-F238E27FC236}">
                <a16:creationId xmlns:a16="http://schemas.microsoft.com/office/drawing/2014/main" id="{8350185F-8DFF-4914-AA08-F8EA266ADA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3114" y="1085861"/>
            <a:ext cx="3066283" cy="4911912"/>
          </a:xfrm>
          <a:prstGeom prst="rect">
            <a:avLst/>
          </a:prstGeom>
          <a:ln w="15875">
            <a:solidFill>
              <a:schemeClr val="tx1"/>
            </a:solidFill>
          </a:ln>
        </p:spPr>
      </p:pic>
      <p:sp>
        <p:nvSpPr>
          <p:cNvPr id="19" name="TextBox 18">
            <a:extLst>
              <a:ext uri="{FF2B5EF4-FFF2-40B4-BE49-F238E27FC236}">
                <a16:creationId xmlns:a16="http://schemas.microsoft.com/office/drawing/2014/main" id="{A42F0935-00B8-46AA-BE57-E2994E7E51DD}"/>
              </a:ext>
            </a:extLst>
          </p:cNvPr>
          <p:cNvSpPr txBox="1"/>
          <p:nvPr/>
        </p:nvSpPr>
        <p:spPr>
          <a:xfrm>
            <a:off x="634844" y="900778"/>
            <a:ext cx="2590800" cy="307777"/>
          </a:xfrm>
          <a:prstGeom prst="rect">
            <a:avLst/>
          </a:prstGeom>
          <a:noFill/>
          <a:ln w="15875">
            <a:solidFill>
              <a:schemeClr val="tx1"/>
            </a:solidFill>
          </a:ln>
        </p:spPr>
        <p:txBody>
          <a:bodyPr wrap="square" rtlCol="0">
            <a:spAutoFit/>
          </a:bodyPr>
          <a:lstStyle/>
          <a:p>
            <a:r>
              <a:rPr lang="en-US" sz="1400" dirty="0"/>
              <a:t>Click on the Edit Layout icon.</a:t>
            </a:r>
          </a:p>
        </p:txBody>
      </p:sp>
      <p:pic>
        <p:nvPicPr>
          <p:cNvPr id="4" name="Picture 3">
            <a:extLst>
              <a:ext uri="{FF2B5EF4-FFF2-40B4-BE49-F238E27FC236}">
                <a16:creationId xmlns:a16="http://schemas.microsoft.com/office/drawing/2014/main" id="{5C222DD4-27C8-4928-B092-49FB0755B6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00" y="1381846"/>
            <a:ext cx="2286000" cy="1486602"/>
          </a:xfrm>
          <a:prstGeom prst="rect">
            <a:avLst/>
          </a:prstGeom>
          <a:ln w="15875">
            <a:solidFill>
              <a:schemeClr val="tx1"/>
            </a:solidFill>
          </a:ln>
        </p:spPr>
      </p:pic>
      <p:sp>
        <p:nvSpPr>
          <p:cNvPr id="10" name="TextBox 9">
            <a:extLst>
              <a:ext uri="{FF2B5EF4-FFF2-40B4-BE49-F238E27FC236}">
                <a16:creationId xmlns:a16="http://schemas.microsoft.com/office/drawing/2014/main" id="{A686527D-DCCB-4A79-8E59-07BEC30F679A}"/>
              </a:ext>
            </a:extLst>
          </p:cNvPr>
          <p:cNvSpPr txBox="1"/>
          <p:nvPr/>
        </p:nvSpPr>
        <p:spPr>
          <a:xfrm>
            <a:off x="685800" y="3503011"/>
            <a:ext cx="2488888" cy="523220"/>
          </a:xfrm>
          <a:prstGeom prst="rect">
            <a:avLst/>
          </a:prstGeom>
          <a:noFill/>
          <a:ln w="15875">
            <a:solidFill>
              <a:schemeClr val="tx1"/>
            </a:solidFill>
          </a:ln>
        </p:spPr>
        <p:txBody>
          <a:bodyPr wrap="square" rtlCol="0">
            <a:spAutoFit/>
          </a:bodyPr>
          <a:lstStyle/>
          <a:p>
            <a:r>
              <a:rPr lang="en-US" sz="1400" dirty="0"/>
              <a:t>Click on the Tab name to change it.</a:t>
            </a:r>
          </a:p>
        </p:txBody>
      </p:sp>
      <p:pic>
        <p:nvPicPr>
          <p:cNvPr id="7" name="Picture 6">
            <a:extLst>
              <a:ext uri="{FF2B5EF4-FFF2-40B4-BE49-F238E27FC236}">
                <a16:creationId xmlns:a16="http://schemas.microsoft.com/office/drawing/2014/main" id="{96E31C94-707E-45F9-A8C1-E01778D0A8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5800" y="4114800"/>
            <a:ext cx="2488888" cy="987328"/>
          </a:xfrm>
          <a:prstGeom prst="rect">
            <a:avLst/>
          </a:prstGeom>
          <a:ln w="15875">
            <a:solidFill>
              <a:schemeClr val="tx1"/>
            </a:solidFill>
          </a:ln>
        </p:spPr>
      </p:pic>
      <p:sp>
        <p:nvSpPr>
          <p:cNvPr id="8" name="TextBox 7">
            <a:extLst>
              <a:ext uri="{FF2B5EF4-FFF2-40B4-BE49-F238E27FC236}">
                <a16:creationId xmlns:a16="http://schemas.microsoft.com/office/drawing/2014/main" id="{9CA81073-8A81-4E06-9BFB-64BEC4B34AAC}"/>
              </a:ext>
            </a:extLst>
          </p:cNvPr>
          <p:cNvSpPr txBox="1"/>
          <p:nvPr/>
        </p:nvSpPr>
        <p:spPr>
          <a:xfrm>
            <a:off x="3758115" y="1648093"/>
            <a:ext cx="1909740" cy="954107"/>
          </a:xfrm>
          <a:prstGeom prst="rect">
            <a:avLst/>
          </a:prstGeom>
          <a:noFill/>
          <a:ln w="15875">
            <a:solidFill>
              <a:schemeClr val="tx1"/>
            </a:solidFill>
          </a:ln>
        </p:spPr>
        <p:txBody>
          <a:bodyPr wrap="square" rtlCol="0">
            <a:spAutoFit/>
          </a:bodyPr>
          <a:lstStyle/>
          <a:p>
            <a:r>
              <a:rPr lang="en-US" sz="1400" dirty="0"/>
              <a:t>Click on the Add A Display icon and choose the display you want to add.</a:t>
            </a:r>
          </a:p>
        </p:txBody>
      </p:sp>
      <p:sp>
        <p:nvSpPr>
          <p:cNvPr id="9" name="Rectangle: Rounded Corners 8">
            <a:extLst>
              <a:ext uri="{FF2B5EF4-FFF2-40B4-BE49-F238E27FC236}">
                <a16:creationId xmlns:a16="http://schemas.microsoft.com/office/drawing/2014/main" id="{33724C99-8C88-4322-8DD2-264C5AECD952}"/>
              </a:ext>
            </a:extLst>
          </p:cNvPr>
          <p:cNvSpPr/>
          <p:nvPr/>
        </p:nvSpPr>
        <p:spPr bwMode="auto">
          <a:xfrm>
            <a:off x="6553200" y="2080419"/>
            <a:ext cx="838200" cy="304800"/>
          </a:xfrm>
          <a:prstGeom prst="roundRect">
            <a:avLst/>
          </a:prstGeom>
          <a:noFill/>
          <a:ln w="15875" cap="flat" cmpd="sng" algn="ctr">
            <a:solidFill>
              <a:schemeClr val="accent6"/>
            </a:solidFill>
            <a:prstDash val="solid"/>
            <a:round/>
            <a:headEnd type="none" w="med" len="med"/>
            <a:tailEnd type="none" w="med" len="med"/>
          </a:ln>
          <a:effectLst/>
        </p:spPr>
        <p:txBody>
          <a:bodyPr vert="horz" wrap="none" lIns="90000" tIns="126000" rIns="90000" bIns="12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1" lang="en-US" sz="1800" b="1" i="0" u="none" strike="noStrike" cap="none" normalizeH="0" baseline="0">
              <a:ln>
                <a:noFill/>
              </a:ln>
              <a:solidFill>
                <a:schemeClr val="tx1"/>
              </a:solidFill>
              <a:effectLst/>
              <a:latin typeface="Arial" charset="0"/>
              <a:ea typeface="HGP創英角ｺﾞｼｯｸUB" pitchFamily="50" charset="-128"/>
            </a:endParaRPr>
          </a:p>
        </p:txBody>
      </p:sp>
      <p:cxnSp>
        <p:nvCxnSpPr>
          <p:cNvPr id="11" name="Straight Arrow Connector 10">
            <a:extLst>
              <a:ext uri="{FF2B5EF4-FFF2-40B4-BE49-F238E27FC236}">
                <a16:creationId xmlns:a16="http://schemas.microsoft.com/office/drawing/2014/main" id="{795F51E0-D3FC-4EDE-AEA1-24BDFA68546A}"/>
              </a:ext>
            </a:extLst>
          </p:cNvPr>
          <p:cNvCxnSpPr>
            <a:cxnSpLocks/>
            <a:stCxn id="4" idx="2"/>
          </p:cNvCxnSpPr>
          <p:nvPr/>
        </p:nvCxnSpPr>
        <p:spPr bwMode="auto">
          <a:xfrm>
            <a:off x="1828800" y="2868448"/>
            <a:ext cx="0" cy="634563"/>
          </a:xfrm>
          <a:prstGeom prst="straightConnector1">
            <a:avLst/>
          </a:prstGeom>
          <a:ln w="15875">
            <a:solidFill>
              <a:schemeClr val="accent6"/>
            </a:solidFill>
            <a:headEnd type="none" w="med" len="med"/>
            <a:tailEnd type="triangle"/>
          </a:ln>
        </p:spPr>
        <p:style>
          <a:lnRef idx="2">
            <a:schemeClr val="accent6"/>
          </a:lnRef>
          <a:fillRef idx="0">
            <a:schemeClr val="accent6"/>
          </a:fillRef>
          <a:effectRef idx="1">
            <a:schemeClr val="accent6"/>
          </a:effectRef>
          <a:fontRef idx="minor">
            <a:schemeClr val="tx1"/>
          </a:fontRef>
        </p:style>
      </p:cxnSp>
      <p:cxnSp>
        <p:nvCxnSpPr>
          <p:cNvPr id="14" name="Straight Arrow Connector 13">
            <a:extLst>
              <a:ext uri="{FF2B5EF4-FFF2-40B4-BE49-F238E27FC236}">
                <a16:creationId xmlns:a16="http://schemas.microsoft.com/office/drawing/2014/main" id="{1E4C89B6-D072-4560-AF04-27E24D183960}"/>
              </a:ext>
            </a:extLst>
          </p:cNvPr>
          <p:cNvCxnSpPr>
            <a:cxnSpLocks/>
            <a:stCxn id="7" idx="3"/>
            <a:endCxn id="17" idx="1"/>
          </p:cNvCxnSpPr>
          <p:nvPr/>
        </p:nvCxnSpPr>
        <p:spPr bwMode="auto">
          <a:xfrm flipV="1">
            <a:off x="3174688" y="3541817"/>
            <a:ext cx="2718426" cy="1066647"/>
          </a:xfrm>
          <a:prstGeom prst="straightConnector1">
            <a:avLst/>
          </a:prstGeom>
          <a:ln w="15875">
            <a:solidFill>
              <a:schemeClr val="accent6"/>
            </a:solidFill>
            <a:headEnd type="none" w="med" len="med"/>
            <a:tailEnd type="triangle"/>
          </a:ln>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4209768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Select Criteria</a:t>
            </a:r>
          </a:p>
        </p:txBody>
      </p:sp>
      <p:pic>
        <p:nvPicPr>
          <p:cNvPr id="3" name="Picture 2">
            <a:extLst>
              <a:ext uri="{FF2B5EF4-FFF2-40B4-BE49-F238E27FC236}">
                <a16:creationId xmlns:a16="http://schemas.microsoft.com/office/drawing/2014/main" id="{05129120-13D5-4F5A-A878-B30152240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418" y="1474998"/>
            <a:ext cx="6248400" cy="4028756"/>
          </a:xfrm>
          <a:prstGeom prst="rect">
            <a:avLst/>
          </a:prstGeom>
          <a:ln w="15875">
            <a:solidFill>
              <a:schemeClr val="tx1"/>
            </a:solidFill>
          </a:ln>
        </p:spPr>
      </p:pic>
      <p:cxnSp>
        <p:nvCxnSpPr>
          <p:cNvPr id="14" name="Straight Arrow Connector 13">
            <a:extLst>
              <a:ext uri="{FF2B5EF4-FFF2-40B4-BE49-F238E27FC236}">
                <a16:creationId xmlns:a16="http://schemas.microsoft.com/office/drawing/2014/main" id="{6FF71C1E-AAC6-49C9-B791-BF986C722AD9}"/>
              </a:ext>
            </a:extLst>
          </p:cNvPr>
          <p:cNvCxnSpPr>
            <a:cxnSpLocks/>
          </p:cNvCxnSpPr>
          <p:nvPr/>
        </p:nvCxnSpPr>
        <p:spPr bwMode="auto">
          <a:xfrm flipH="1">
            <a:off x="1995184" y="2786365"/>
            <a:ext cx="2029434" cy="566435"/>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7" name="TextBox 6">
            <a:extLst>
              <a:ext uri="{FF2B5EF4-FFF2-40B4-BE49-F238E27FC236}">
                <a16:creationId xmlns:a16="http://schemas.microsoft.com/office/drawing/2014/main" id="{674E6C60-1433-4900-B5A2-CA94595CDF6E}"/>
              </a:ext>
            </a:extLst>
          </p:cNvPr>
          <p:cNvSpPr txBox="1"/>
          <p:nvPr/>
        </p:nvSpPr>
        <p:spPr>
          <a:xfrm>
            <a:off x="4046989" y="2417033"/>
            <a:ext cx="1752600" cy="738664"/>
          </a:xfrm>
          <a:prstGeom prst="rect">
            <a:avLst/>
          </a:prstGeom>
          <a:solidFill>
            <a:schemeClr val="bg1"/>
          </a:solidFill>
          <a:ln w="15875">
            <a:solidFill>
              <a:schemeClr val="tx1"/>
            </a:solidFill>
          </a:ln>
        </p:spPr>
        <p:txBody>
          <a:bodyPr wrap="square" rtlCol="0">
            <a:spAutoFit/>
          </a:bodyPr>
          <a:lstStyle/>
          <a:p>
            <a:r>
              <a:rPr lang="en-US" sz="1400" dirty="0"/>
              <a:t>Control click to select multiple Agents.</a:t>
            </a:r>
          </a:p>
        </p:txBody>
      </p:sp>
      <p:sp>
        <p:nvSpPr>
          <p:cNvPr id="19" name="TextBox 18">
            <a:extLst>
              <a:ext uri="{FF2B5EF4-FFF2-40B4-BE49-F238E27FC236}">
                <a16:creationId xmlns:a16="http://schemas.microsoft.com/office/drawing/2014/main" id="{1AE0D6C4-1B2C-46F2-A586-D05E9AB54F03}"/>
              </a:ext>
            </a:extLst>
          </p:cNvPr>
          <p:cNvSpPr txBox="1"/>
          <p:nvPr/>
        </p:nvSpPr>
        <p:spPr>
          <a:xfrm>
            <a:off x="3124200" y="4644338"/>
            <a:ext cx="2514600" cy="738664"/>
          </a:xfrm>
          <a:prstGeom prst="rect">
            <a:avLst/>
          </a:prstGeom>
          <a:solidFill>
            <a:schemeClr val="bg1"/>
          </a:solidFill>
          <a:ln w="15875">
            <a:solidFill>
              <a:schemeClr val="tx1"/>
            </a:solidFill>
          </a:ln>
        </p:spPr>
        <p:txBody>
          <a:bodyPr wrap="square" rtlCol="0">
            <a:spAutoFit/>
          </a:bodyPr>
          <a:lstStyle/>
          <a:p>
            <a:r>
              <a:rPr lang="en-US" sz="1400" dirty="0"/>
              <a:t>Click Edit Thresholds to enable visual and audible alerts.</a:t>
            </a:r>
          </a:p>
        </p:txBody>
      </p:sp>
      <p:cxnSp>
        <p:nvCxnSpPr>
          <p:cNvPr id="20" name="Straight Arrow Connector 19">
            <a:extLst>
              <a:ext uri="{FF2B5EF4-FFF2-40B4-BE49-F238E27FC236}">
                <a16:creationId xmlns:a16="http://schemas.microsoft.com/office/drawing/2014/main" id="{7F8A6619-37FC-4A40-BFF8-02F125656BCB}"/>
              </a:ext>
            </a:extLst>
          </p:cNvPr>
          <p:cNvCxnSpPr>
            <a:cxnSpLocks/>
            <a:stCxn id="19" idx="1"/>
          </p:cNvCxnSpPr>
          <p:nvPr/>
        </p:nvCxnSpPr>
        <p:spPr bwMode="auto">
          <a:xfrm flipH="1" flipV="1">
            <a:off x="1995182" y="4740032"/>
            <a:ext cx="1129018" cy="273638"/>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51648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Edit Thresholds</a:t>
            </a:r>
          </a:p>
        </p:txBody>
      </p:sp>
      <p:pic>
        <p:nvPicPr>
          <p:cNvPr id="3" name="Picture 2">
            <a:extLst>
              <a:ext uri="{FF2B5EF4-FFF2-40B4-BE49-F238E27FC236}">
                <a16:creationId xmlns:a16="http://schemas.microsoft.com/office/drawing/2014/main" id="{05129120-13D5-4F5A-A878-B30152240D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9840" y="1338422"/>
            <a:ext cx="4661176" cy="4028756"/>
          </a:xfrm>
          <a:prstGeom prst="rect">
            <a:avLst/>
          </a:prstGeom>
          <a:ln w="15875">
            <a:solidFill>
              <a:schemeClr val="tx1"/>
            </a:solidFill>
          </a:ln>
        </p:spPr>
      </p:pic>
      <p:cxnSp>
        <p:nvCxnSpPr>
          <p:cNvPr id="14" name="Straight Arrow Connector 13">
            <a:extLst>
              <a:ext uri="{FF2B5EF4-FFF2-40B4-BE49-F238E27FC236}">
                <a16:creationId xmlns:a16="http://schemas.microsoft.com/office/drawing/2014/main" id="{6FF71C1E-AAC6-49C9-B791-BF986C722AD9}"/>
              </a:ext>
            </a:extLst>
          </p:cNvPr>
          <p:cNvCxnSpPr>
            <a:cxnSpLocks/>
            <a:stCxn id="7" idx="3"/>
          </p:cNvCxnSpPr>
          <p:nvPr/>
        </p:nvCxnSpPr>
        <p:spPr bwMode="auto">
          <a:xfrm>
            <a:off x="2667000" y="1902525"/>
            <a:ext cx="533400" cy="245150"/>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7" name="TextBox 6">
            <a:extLst>
              <a:ext uri="{FF2B5EF4-FFF2-40B4-BE49-F238E27FC236}">
                <a16:creationId xmlns:a16="http://schemas.microsoft.com/office/drawing/2014/main" id="{674E6C60-1433-4900-B5A2-CA94595CDF6E}"/>
              </a:ext>
            </a:extLst>
          </p:cNvPr>
          <p:cNvSpPr txBox="1"/>
          <p:nvPr/>
        </p:nvSpPr>
        <p:spPr>
          <a:xfrm>
            <a:off x="914400" y="1748636"/>
            <a:ext cx="1752600" cy="307777"/>
          </a:xfrm>
          <a:prstGeom prst="rect">
            <a:avLst/>
          </a:prstGeom>
          <a:solidFill>
            <a:schemeClr val="bg1"/>
          </a:solidFill>
          <a:ln w="15875">
            <a:solidFill>
              <a:schemeClr val="tx1"/>
            </a:solidFill>
          </a:ln>
        </p:spPr>
        <p:txBody>
          <a:bodyPr wrap="square" rtlCol="0">
            <a:spAutoFit/>
          </a:bodyPr>
          <a:lstStyle/>
          <a:p>
            <a:r>
              <a:rPr lang="en-US" sz="1400" dirty="0"/>
              <a:t>Click to enable.</a:t>
            </a:r>
          </a:p>
        </p:txBody>
      </p:sp>
      <p:sp>
        <p:nvSpPr>
          <p:cNvPr id="19" name="TextBox 18">
            <a:extLst>
              <a:ext uri="{FF2B5EF4-FFF2-40B4-BE49-F238E27FC236}">
                <a16:creationId xmlns:a16="http://schemas.microsoft.com/office/drawing/2014/main" id="{1AE0D6C4-1B2C-46F2-A586-D05E9AB54F03}"/>
              </a:ext>
            </a:extLst>
          </p:cNvPr>
          <p:cNvSpPr txBox="1"/>
          <p:nvPr/>
        </p:nvSpPr>
        <p:spPr>
          <a:xfrm>
            <a:off x="914400" y="2410747"/>
            <a:ext cx="1845884" cy="523220"/>
          </a:xfrm>
          <a:prstGeom prst="rect">
            <a:avLst/>
          </a:prstGeom>
          <a:solidFill>
            <a:schemeClr val="bg1"/>
          </a:solidFill>
          <a:ln w="15875">
            <a:solidFill>
              <a:schemeClr val="tx1"/>
            </a:solidFill>
          </a:ln>
        </p:spPr>
        <p:txBody>
          <a:bodyPr wrap="square" rtlCol="0">
            <a:spAutoFit/>
          </a:bodyPr>
          <a:lstStyle/>
          <a:p>
            <a:r>
              <a:rPr lang="en-US" sz="1400" dirty="0"/>
              <a:t>Click to adjust time thresholds.</a:t>
            </a:r>
          </a:p>
        </p:txBody>
      </p:sp>
      <p:cxnSp>
        <p:nvCxnSpPr>
          <p:cNvPr id="20" name="Straight Arrow Connector 19">
            <a:extLst>
              <a:ext uri="{FF2B5EF4-FFF2-40B4-BE49-F238E27FC236}">
                <a16:creationId xmlns:a16="http://schemas.microsoft.com/office/drawing/2014/main" id="{7F8A6619-37FC-4A40-BFF8-02F125656BCB}"/>
              </a:ext>
            </a:extLst>
          </p:cNvPr>
          <p:cNvCxnSpPr>
            <a:cxnSpLocks/>
            <a:stCxn id="19" idx="3"/>
          </p:cNvCxnSpPr>
          <p:nvPr/>
        </p:nvCxnSpPr>
        <p:spPr bwMode="auto">
          <a:xfrm flipV="1">
            <a:off x="2760284" y="2209800"/>
            <a:ext cx="1735516" cy="462557"/>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13" name="TextBox 12">
            <a:extLst>
              <a:ext uri="{FF2B5EF4-FFF2-40B4-BE49-F238E27FC236}">
                <a16:creationId xmlns:a16="http://schemas.microsoft.com/office/drawing/2014/main" id="{487EC440-0120-4236-8A14-D81B99DD6FF2}"/>
              </a:ext>
            </a:extLst>
          </p:cNvPr>
          <p:cNvSpPr txBox="1"/>
          <p:nvPr/>
        </p:nvSpPr>
        <p:spPr>
          <a:xfrm>
            <a:off x="913002" y="3134914"/>
            <a:ext cx="1906398" cy="307777"/>
          </a:xfrm>
          <a:prstGeom prst="rect">
            <a:avLst/>
          </a:prstGeom>
          <a:solidFill>
            <a:schemeClr val="bg1"/>
          </a:solidFill>
          <a:ln w="15875">
            <a:solidFill>
              <a:schemeClr val="tx1"/>
            </a:solidFill>
          </a:ln>
        </p:spPr>
        <p:txBody>
          <a:bodyPr wrap="square" rtlCol="0">
            <a:spAutoFit/>
          </a:bodyPr>
          <a:lstStyle/>
          <a:p>
            <a:r>
              <a:rPr lang="en-US" sz="1400" dirty="0"/>
              <a:t>Click to change color.</a:t>
            </a:r>
          </a:p>
        </p:txBody>
      </p:sp>
      <p:cxnSp>
        <p:nvCxnSpPr>
          <p:cNvPr id="15" name="Straight Arrow Connector 14">
            <a:extLst>
              <a:ext uri="{FF2B5EF4-FFF2-40B4-BE49-F238E27FC236}">
                <a16:creationId xmlns:a16="http://schemas.microsoft.com/office/drawing/2014/main" id="{B2768B84-4BAF-4E78-97DC-54E07874D7A4}"/>
              </a:ext>
            </a:extLst>
          </p:cNvPr>
          <p:cNvCxnSpPr>
            <a:cxnSpLocks/>
            <a:stCxn id="13" idx="3"/>
          </p:cNvCxnSpPr>
          <p:nvPr/>
        </p:nvCxnSpPr>
        <p:spPr bwMode="auto">
          <a:xfrm flipV="1">
            <a:off x="2819400" y="2209801"/>
            <a:ext cx="2895600" cy="1079002"/>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020104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Modify Dashboard Location &amp; Size</a:t>
            </a:r>
          </a:p>
        </p:txBody>
      </p:sp>
      <p:pic>
        <p:nvPicPr>
          <p:cNvPr id="9" name="Picture 8">
            <a:extLst>
              <a:ext uri="{FF2B5EF4-FFF2-40B4-BE49-F238E27FC236}">
                <a16:creationId xmlns:a16="http://schemas.microsoft.com/office/drawing/2014/main" id="{E5EAD299-545A-4964-B211-2DAC7F4AE9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5326" y="2286000"/>
            <a:ext cx="7513348" cy="2402481"/>
          </a:xfrm>
          <a:prstGeom prst="rect">
            <a:avLst/>
          </a:prstGeom>
          <a:ln w="15875">
            <a:solidFill>
              <a:schemeClr val="tx1"/>
            </a:solidFill>
          </a:ln>
        </p:spPr>
      </p:pic>
      <p:sp>
        <p:nvSpPr>
          <p:cNvPr id="6" name="TextBox 5">
            <a:extLst>
              <a:ext uri="{FF2B5EF4-FFF2-40B4-BE49-F238E27FC236}">
                <a16:creationId xmlns:a16="http://schemas.microsoft.com/office/drawing/2014/main" id="{560B6215-D514-4F91-8AD3-91E3A2759E20}"/>
              </a:ext>
            </a:extLst>
          </p:cNvPr>
          <p:cNvSpPr txBox="1"/>
          <p:nvPr/>
        </p:nvSpPr>
        <p:spPr>
          <a:xfrm>
            <a:off x="1722791" y="1423081"/>
            <a:ext cx="1905000" cy="523220"/>
          </a:xfrm>
          <a:prstGeom prst="rect">
            <a:avLst/>
          </a:prstGeom>
          <a:solidFill>
            <a:schemeClr val="bg1"/>
          </a:solidFill>
          <a:ln w="15875">
            <a:solidFill>
              <a:schemeClr val="tx1"/>
            </a:solidFill>
          </a:ln>
        </p:spPr>
        <p:txBody>
          <a:bodyPr wrap="square" rtlCol="0">
            <a:spAutoFit/>
          </a:bodyPr>
          <a:lstStyle/>
          <a:p>
            <a:r>
              <a:rPr lang="en-US" sz="1400" dirty="0"/>
              <a:t>Control to move display to a new tab.</a:t>
            </a:r>
          </a:p>
        </p:txBody>
      </p:sp>
      <p:cxnSp>
        <p:nvCxnSpPr>
          <p:cNvPr id="7" name="Straight Arrow Connector 6">
            <a:extLst>
              <a:ext uri="{FF2B5EF4-FFF2-40B4-BE49-F238E27FC236}">
                <a16:creationId xmlns:a16="http://schemas.microsoft.com/office/drawing/2014/main" id="{3D44CCE3-A07E-4296-8372-09715E7CE48B}"/>
              </a:ext>
            </a:extLst>
          </p:cNvPr>
          <p:cNvCxnSpPr>
            <a:cxnSpLocks/>
            <a:stCxn id="6" idx="2"/>
          </p:cNvCxnSpPr>
          <p:nvPr/>
        </p:nvCxnSpPr>
        <p:spPr bwMode="auto">
          <a:xfrm>
            <a:off x="2675291" y="1946301"/>
            <a:ext cx="4563709" cy="1177899"/>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10" name="TextBox 9">
            <a:extLst>
              <a:ext uri="{FF2B5EF4-FFF2-40B4-BE49-F238E27FC236}">
                <a16:creationId xmlns:a16="http://schemas.microsoft.com/office/drawing/2014/main" id="{0E84B1C3-9076-474B-8404-35FEAF796019}"/>
              </a:ext>
            </a:extLst>
          </p:cNvPr>
          <p:cNvSpPr txBox="1"/>
          <p:nvPr/>
        </p:nvSpPr>
        <p:spPr>
          <a:xfrm>
            <a:off x="4038600" y="1368675"/>
            <a:ext cx="1752600" cy="738664"/>
          </a:xfrm>
          <a:prstGeom prst="rect">
            <a:avLst/>
          </a:prstGeom>
          <a:solidFill>
            <a:schemeClr val="bg1"/>
          </a:solidFill>
          <a:ln w="15875">
            <a:solidFill>
              <a:schemeClr val="tx1"/>
            </a:solidFill>
          </a:ln>
        </p:spPr>
        <p:txBody>
          <a:bodyPr wrap="square" rtlCol="0">
            <a:spAutoFit/>
          </a:bodyPr>
          <a:lstStyle/>
          <a:p>
            <a:r>
              <a:rPr lang="en-US" sz="1400" dirty="0"/>
              <a:t>Control to move display to a new location.</a:t>
            </a:r>
          </a:p>
        </p:txBody>
      </p:sp>
      <p:cxnSp>
        <p:nvCxnSpPr>
          <p:cNvPr id="11" name="Straight Arrow Connector 10">
            <a:extLst>
              <a:ext uri="{FF2B5EF4-FFF2-40B4-BE49-F238E27FC236}">
                <a16:creationId xmlns:a16="http://schemas.microsoft.com/office/drawing/2014/main" id="{A394CCE4-C4A3-418A-A2EA-5C1C53F178CF}"/>
              </a:ext>
            </a:extLst>
          </p:cNvPr>
          <p:cNvCxnSpPr>
            <a:cxnSpLocks/>
          </p:cNvCxnSpPr>
          <p:nvPr/>
        </p:nvCxnSpPr>
        <p:spPr bwMode="auto">
          <a:xfrm>
            <a:off x="4849578" y="2108722"/>
            <a:ext cx="2576454" cy="1015478"/>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13" name="TextBox 12">
            <a:extLst>
              <a:ext uri="{FF2B5EF4-FFF2-40B4-BE49-F238E27FC236}">
                <a16:creationId xmlns:a16="http://schemas.microsoft.com/office/drawing/2014/main" id="{67A243EF-F1F0-4FE8-8FDC-AE9B341CBFCE}"/>
              </a:ext>
            </a:extLst>
          </p:cNvPr>
          <p:cNvSpPr txBox="1"/>
          <p:nvPr/>
        </p:nvSpPr>
        <p:spPr>
          <a:xfrm>
            <a:off x="3505200" y="4865532"/>
            <a:ext cx="1981200" cy="523220"/>
          </a:xfrm>
          <a:prstGeom prst="rect">
            <a:avLst/>
          </a:prstGeom>
          <a:solidFill>
            <a:schemeClr val="bg1"/>
          </a:solidFill>
          <a:ln w="15875">
            <a:solidFill>
              <a:schemeClr val="tx1"/>
            </a:solidFill>
          </a:ln>
        </p:spPr>
        <p:txBody>
          <a:bodyPr wrap="square" rtlCol="0">
            <a:spAutoFit/>
          </a:bodyPr>
          <a:lstStyle/>
          <a:p>
            <a:r>
              <a:rPr lang="en-US" sz="1400" dirty="0"/>
              <a:t>Control to edit display content.</a:t>
            </a:r>
          </a:p>
        </p:txBody>
      </p:sp>
      <p:cxnSp>
        <p:nvCxnSpPr>
          <p:cNvPr id="14" name="Straight Arrow Connector 13">
            <a:extLst>
              <a:ext uri="{FF2B5EF4-FFF2-40B4-BE49-F238E27FC236}">
                <a16:creationId xmlns:a16="http://schemas.microsoft.com/office/drawing/2014/main" id="{C4F9976A-16CE-48E0-8CC1-931CB7B7B1D2}"/>
              </a:ext>
            </a:extLst>
          </p:cNvPr>
          <p:cNvCxnSpPr>
            <a:cxnSpLocks/>
            <a:stCxn id="13" idx="0"/>
          </p:cNvCxnSpPr>
          <p:nvPr/>
        </p:nvCxnSpPr>
        <p:spPr bwMode="auto">
          <a:xfrm flipV="1">
            <a:off x="4495800" y="3200400"/>
            <a:ext cx="3124200" cy="1665132"/>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17" name="TextBox 16">
            <a:extLst>
              <a:ext uri="{FF2B5EF4-FFF2-40B4-BE49-F238E27FC236}">
                <a16:creationId xmlns:a16="http://schemas.microsoft.com/office/drawing/2014/main" id="{B761CAE2-8244-4752-A2DF-5183D7EB65CF}"/>
              </a:ext>
            </a:extLst>
          </p:cNvPr>
          <p:cNvSpPr txBox="1"/>
          <p:nvPr/>
        </p:nvSpPr>
        <p:spPr>
          <a:xfrm>
            <a:off x="5638800" y="4865532"/>
            <a:ext cx="1981200" cy="738664"/>
          </a:xfrm>
          <a:prstGeom prst="rect">
            <a:avLst/>
          </a:prstGeom>
          <a:solidFill>
            <a:schemeClr val="bg1"/>
          </a:solidFill>
          <a:ln w="15875">
            <a:solidFill>
              <a:schemeClr val="tx1"/>
            </a:solidFill>
          </a:ln>
        </p:spPr>
        <p:txBody>
          <a:bodyPr wrap="square" rtlCol="0">
            <a:spAutoFit/>
          </a:bodyPr>
          <a:lstStyle/>
          <a:p>
            <a:r>
              <a:rPr lang="en-US" sz="1400" dirty="0"/>
              <a:t>Control to create a new row with this display on it.</a:t>
            </a:r>
          </a:p>
        </p:txBody>
      </p:sp>
      <p:cxnSp>
        <p:nvCxnSpPr>
          <p:cNvPr id="18" name="Straight Arrow Connector 17">
            <a:extLst>
              <a:ext uri="{FF2B5EF4-FFF2-40B4-BE49-F238E27FC236}">
                <a16:creationId xmlns:a16="http://schemas.microsoft.com/office/drawing/2014/main" id="{A2813BD0-D9E7-4A7B-B504-A5088C5ECB8E}"/>
              </a:ext>
            </a:extLst>
          </p:cNvPr>
          <p:cNvCxnSpPr>
            <a:cxnSpLocks/>
            <a:stCxn id="17" idx="0"/>
          </p:cNvCxnSpPr>
          <p:nvPr/>
        </p:nvCxnSpPr>
        <p:spPr bwMode="auto">
          <a:xfrm flipV="1">
            <a:off x="6629400" y="3189106"/>
            <a:ext cx="1181100" cy="1676426"/>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21" name="TextBox 20">
            <a:extLst>
              <a:ext uri="{FF2B5EF4-FFF2-40B4-BE49-F238E27FC236}">
                <a16:creationId xmlns:a16="http://schemas.microsoft.com/office/drawing/2014/main" id="{A481BED8-9A51-4849-8CB8-037207DC88DE}"/>
              </a:ext>
            </a:extLst>
          </p:cNvPr>
          <p:cNvSpPr txBox="1"/>
          <p:nvPr/>
        </p:nvSpPr>
        <p:spPr>
          <a:xfrm>
            <a:off x="6089065" y="1370285"/>
            <a:ext cx="1524000" cy="523220"/>
          </a:xfrm>
          <a:prstGeom prst="rect">
            <a:avLst/>
          </a:prstGeom>
          <a:solidFill>
            <a:schemeClr val="bg1"/>
          </a:solidFill>
          <a:ln w="15875">
            <a:solidFill>
              <a:schemeClr val="tx1"/>
            </a:solidFill>
          </a:ln>
        </p:spPr>
        <p:txBody>
          <a:bodyPr wrap="square" rtlCol="0">
            <a:spAutoFit/>
          </a:bodyPr>
          <a:lstStyle/>
          <a:p>
            <a:r>
              <a:rPr lang="en-US" sz="1400" dirty="0"/>
              <a:t>Control to delete display.</a:t>
            </a:r>
          </a:p>
        </p:txBody>
      </p:sp>
      <p:cxnSp>
        <p:nvCxnSpPr>
          <p:cNvPr id="22" name="Straight Arrow Connector 21">
            <a:extLst>
              <a:ext uri="{FF2B5EF4-FFF2-40B4-BE49-F238E27FC236}">
                <a16:creationId xmlns:a16="http://schemas.microsoft.com/office/drawing/2014/main" id="{708DD5A3-A2A1-4032-AE54-1FB4E8483452}"/>
              </a:ext>
            </a:extLst>
          </p:cNvPr>
          <p:cNvCxnSpPr>
            <a:cxnSpLocks/>
            <a:stCxn id="21" idx="2"/>
          </p:cNvCxnSpPr>
          <p:nvPr/>
        </p:nvCxnSpPr>
        <p:spPr bwMode="auto">
          <a:xfrm>
            <a:off x="6851065" y="1893505"/>
            <a:ext cx="1149935" cy="1230695"/>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25" name="TextBox 24">
            <a:extLst>
              <a:ext uri="{FF2B5EF4-FFF2-40B4-BE49-F238E27FC236}">
                <a16:creationId xmlns:a16="http://schemas.microsoft.com/office/drawing/2014/main" id="{CF99E673-083A-497E-92F2-1F83FB2A95CF}"/>
              </a:ext>
            </a:extLst>
          </p:cNvPr>
          <p:cNvSpPr txBox="1"/>
          <p:nvPr/>
        </p:nvSpPr>
        <p:spPr>
          <a:xfrm>
            <a:off x="1134709" y="4911699"/>
            <a:ext cx="1540582" cy="523220"/>
          </a:xfrm>
          <a:prstGeom prst="rect">
            <a:avLst/>
          </a:prstGeom>
          <a:solidFill>
            <a:schemeClr val="bg1"/>
          </a:solidFill>
          <a:ln w="15875">
            <a:solidFill>
              <a:schemeClr val="tx1"/>
            </a:solidFill>
          </a:ln>
        </p:spPr>
        <p:txBody>
          <a:bodyPr wrap="square" rtlCol="0">
            <a:spAutoFit/>
          </a:bodyPr>
          <a:lstStyle/>
          <a:p>
            <a:r>
              <a:rPr lang="en-US" sz="1400" dirty="0"/>
              <a:t>Control to resize display.</a:t>
            </a:r>
          </a:p>
        </p:txBody>
      </p:sp>
      <p:cxnSp>
        <p:nvCxnSpPr>
          <p:cNvPr id="26" name="Straight Arrow Connector 25">
            <a:extLst>
              <a:ext uri="{FF2B5EF4-FFF2-40B4-BE49-F238E27FC236}">
                <a16:creationId xmlns:a16="http://schemas.microsoft.com/office/drawing/2014/main" id="{94A0F7D3-07FF-4C88-83A1-CB5EE4569646}"/>
              </a:ext>
            </a:extLst>
          </p:cNvPr>
          <p:cNvCxnSpPr>
            <a:cxnSpLocks/>
            <a:stCxn id="25" idx="3"/>
          </p:cNvCxnSpPr>
          <p:nvPr/>
        </p:nvCxnSpPr>
        <p:spPr bwMode="auto">
          <a:xfrm flipV="1">
            <a:off x="2675291" y="4648200"/>
            <a:ext cx="1668109" cy="525109"/>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29" name="TextBox 28">
            <a:extLst>
              <a:ext uri="{FF2B5EF4-FFF2-40B4-BE49-F238E27FC236}">
                <a16:creationId xmlns:a16="http://schemas.microsoft.com/office/drawing/2014/main" id="{61C1818E-2434-4ECA-972E-DCC3F7BDB8BD}"/>
              </a:ext>
            </a:extLst>
          </p:cNvPr>
          <p:cNvSpPr txBox="1"/>
          <p:nvPr/>
        </p:nvSpPr>
        <p:spPr>
          <a:xfrm>
            <a:off x="7315200" y="5777302"/>
            <a:ext cx="1371600" cy="523220"/>
          </a:xfrm>
          <a:prstGeom prst="rect">
            <a:avLst/>
          </a:prstGeom>
          <a:solidFill>
            <a:schemeClr val="bg1"/>
          </a:solidFill>
          <a:ln w="15875">
            <a:solidFill>
              <a:schemeClr val="tx1"/>
            </a:solidFill>
          </a:ln>
        </p:spPr>
        <p:txBody>
          <a:bodyPr wrap="square" rtlCol="0">
            <a:spAutoFit/>
          </a:bodyPr>
          <a:lstStyle/>
          <a:p>
            <a:r>
              <a:rPr lang="en-US" sz="1400" dirty="0"/>
              <a:t>Control to resize display.</a:t>
            </a:r>
          </a:p>
        </p:txBody>
      </p:sp>
      <p:cxnSp>
        <p:nvCxnSpPr>
          <p:cNvPr id="30" name="Straight Arrow Connector 29">
            <a:extLst>
              <a:ext uri="{FF2B5EF4-FFF2-40B4-BE49-F238E27FC236}">
                <a16:creationId xmlns:a16="http://schemas.microsoft.com/office/drawing/2014/main" id="{3A8BD8C3-3AA6-4CC0-8BA7-550605AA52D6}"/>
              </a:ext>
            </a:extLst>
          </p:cNvPr>
          <p:cNvCxnSpPr>
            <a:cxnSpLocks/>
            <a:stCxn id="29" idx="0"/>
          </p:cNvCxnSpPr>
          <p:nvPr/>
        </p:nvCxnSpPr>
        <p:spPr bwMode="auto">
          <a:xfrm flipV="1">
            <a:off x="8001000" y="3886200"/>
            <a:ext cx="152400" cy="1891102"/>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
        <p:nvSpPr>
          <p:cNvPr id="38" name="TextBox 37">
            <a:extLst>
              <a:ext uri="{FF2B5EF4-FFF2-40B4-BE49-F238E27FC236}">
                <a16:creationId xmlns:a16="http://schemas.microsoft.com/office/drawing/2014/main" id="{BAB91D8F-C926-485E-AAE4-23930624F91A}"/>
              </a:ext>
            </a:extLst>
          </p:cNvPr>
          <p:cNvSpPr txBox="1"/>
          <p:nvPr/>
        </p:nvSpPr>
        <p:spPr>
          <a:xfrm>
            <a:off x="7772400" y="1338122"/>
            <a:ext cx="1295400" cy="523220"/>
          </a:xfrm>
          <a:prstGeom prst="rect">
            <a:avLst/>
          </a:prstGeom>
          <a:solidFill>
            <a:schemeClr val="bg1"/>
          </a:solidFill>
          <a:ln w="15875">
            <a:solidFill>
              <a:schemeClr val="tx1"/>
            </a:solidFill>
          </a:ln>
        </p:spPr>
        <p:txBody>
          <a:bodyPr wrap="square" rtlCol="0">
            <a:spAutoFit/>
          </a:bodyPr>
          <a:lstStyle/>
          <a:p>
            <a:r>
              <a:rPr lang="en-US" sz="1400" dirty="0"/>
              <a:t>Control to save display.</a:t>
            </a:r>
          </a:p>
        </p:txBody>
      </p:sp>
      <p:cxnSp>
        <p:nvCxnSpPr>
          <p:cNvPr id="39" name="Straight Arrow Connector 38">
            <a:extLst>
              <a:ext uri="{FF2B5EF4-FFF2-40B4-BE49-F238E27FC236}">
                <a16:creationId xmlns:a16="http://schemas.microsoft.com/office/drawing/2014/main" id="{A63F1E69-2C34-4FD1-806A-728DBBFCDCDE}"/>
              </a:ext>
            </a:extLst>
          </p:cNvPr>
          <p:cNvCxnSpPr>
            <a:cxnSpLocks/>
            <a:stCxn id="38" idx="2"/>
          </p:cNvCxnSpPr>
          <p:nvPr/>
        </p:nvCxnSpPr>
        <p:spPr bwMode="auto">
          <a:xfrm flipH="1">
            <a:off x="8001000" y="1861342"/>
            <a:ext cx="419100" cy="892038"/>
          </a:xfrm>
          <a:prstGeom prst="straightConnector1">
            <a:avLst/>
          </a:prstGeom>
          <a:ln w="15875">
            <a:headEnd type="none" w="med" len="med"/>
            <a:tailEnd type="triangle"/>
          </a:ln>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36343649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Finished Display</a:t>
            </a:r>
          </a:p>
        </p:txBody>
      </p:sp>
      <p:pic>
        <p:nvPicPr>
          <p:cNvPr id="9" name="Picture 8">
            <a:extLst>
              <a:ext uri="{FF2B5EF4-FFF2-40B4-BE49-F238E27FC236}">
                <a16:creationId xmlns:a16="http://schemas.microsoft.com/office/drawing/2014/main" id="{E5EAD299-545A-4964-B211-2DAC7F4AE9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5326" y="2363958"/>
            <a:ext cx="7513348" cy="2246564"/>
          </a:xfrm>
          <a:prstGeom prst="rect">
            <a:avLst/>
          </a:prstGeom>
          <a:ln w="15875">
            <a:solidFill>
              <a:schemeClr val="tx1"/>
            </a:solidFill>
          </a:ln>
        </p:spPr>
      </p:pic>
    </p:spTree>
    <p:extLst>
      <p:ext uri="{BB962C8B-B14F-4D97-AF65-F5344CB8AC3E}">
        <p14:creationId xmlns:p14="http://schemas.microsoft.com/office/powerpoint/2010/main" val="24531144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Thank You</a:t>
            </a:r>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81550731"/>
      </p:ext>
    </p:extLst>
  </p:cSld>
  <p:clrMapOvr>
    <a:masterClrMapping/>
  </p:clrMapOvr>
</p:sld>
</file>

<file path=ppt/theme/theme1.xml><?xml version="1.0" encoding="utf-8"?>
<a:theme xmlns:a="http://schemas.openxmlformats.org/drawingml/2006/main" name="NEC Standard">
  <a:themeElements>
    <a:clrScheme name="1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fontScheme name="1_標準デザイン">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spPr>
      <a:bodyPr vert="horz" wrap="none" lIns="90000" tIns="126000" rIns="90000" bIns="12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1800" b="1" i="0" u="none" strike="noStrike" cap="none" normalizeH="0" baseline="0" smtClean="0">
            <a:ln>
              <a:noFill/>
            </a:ln>
            <a:solidFill>
              <a:schemeClr val="tx1"/>
            </a:solidFill>
            <a:effectLst/>
            <a:latin typeface="Arial" charset="0"/>
            <a:ea typeface="HGP創英角ｺﾞｼｯｸUB" pitchFamily="50" charset="-128"/>
          </a:defRPr>
        </a:defPPr>
      </a:lstStyle>
    </a:spDef>
    <a:lnDef>
      <a:spPr bwMode="auto">
        <a:xfrm>
          <a:off x="0" y="0"/>
          <a:ext cx="1" cy="1"/>
        </a:xfrm>
        <a:custGeom>
          <a:avLst/>
          <a:gdLst/>
          <a:ahLst/>
          <a:cxnLst/>
          <a:rect l="0" t="0" r="0" b="0"/>
          <a:pathLst/>
        </a:custGeom>
        <a:solidFill>
          <a:schemeClr val="bg1"/>
        </a:solidFill>
        <a:ln w="38100" cap="flat" cmpd="sng" algn="ctr">
          <a:solidFill>
            <a:srgbClr val="00B4A0"/>
          </a:solidFill>
          <a:prstDash val="solid"/>
          <a:round/>
          <a:headEnd type="none" w="med" len="med"/>
          <a:tailEnd type="none" w="med" len="med"/>
        </a:ln>
        <a:effectLst/>
      </a:spPr>
      <a:bodyPr vert="horz" wrap="none" lIns="90000" tIns="126000" rIns="90000" bIns="12600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ja-JP" altLang="en-US" sz="1800" b="1" i="0" u="none" strike="noStrike" cap="none" normalizeH="0" baseline="0" smtClean="0">
            <a:ln>
              <a:noFill/>
            </a:ln>
            <a:solidFill>
              <a:schemeClr val="tx1"/>
            </a:solidFill>
            <a:effectLst/>
            <a:latin typeface="Arial" charset="0"/>
            <a:ea typeface="HGP創英角ｺﾞｼｯｸUB" pitchFamily="50" charset="-128"/>
          </a:defRPr>
        </a:defPPr>
      </a:lstStyle>
    </a:lnDef>
  </a:objectDefaults>
  <a:extraClrSchemeLst>
    <a:extraClrScheme>
      <a:clrScheme name="1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標準デザイ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標準デザイ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標準デザイ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標準デザイ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標準デザイ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標準デザイン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標準デザイ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標準デザイ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標準デザイ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標準デザイ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標準デザイ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標準デザイン 13">
        <a:dk1>
          <a:srgbClr val="000000"/>
        </a:dk1>
        <a:lt1>
          <a:srgbClr val="FFFFFF"/>
        </a:lt1>
        <a:dk2>
          <a:srgbClr val="000000"/>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
      <a:clrScheme name="1_標準デザイン 14">
        <a:dk1>
          <a:srgbClr val="000000"/>
        </a:dk1>
        <a:lt1>
          <a:srgbClr val="FFFFFF"/>
        </a:lt1>
        <a:dk2>
          <a:srgbClr val="000066"/>
        </a:dk2>
        <a:lt2>
          <a:srgbClr val="808080"/>
        </a:lt2>
        <a:accent1>
          <a:srgbClr val="FFD200"/>
        </a:accent1>
        <a:accent2>
          <a:srgbClr val="E62D00"/>
        </a:accent2>
        <a:accent3>
          <a:srgbClr val="FFFFFF"/>
        </a:accent3>
        <a:accent4>
          <a:srgbClr val="000000"/>
        </a:accent4>
        <a:accent5>
          <a:srgbClr val="FFE5AA"/>
        </a:accent5>
        <a:accent6>
          <a:srgbClr val="D02800"/>
        </a:accent6>
        <a:hlink>
          <a:srgbClr val="00B4A0"/>
        </a:hlink>
        <a:folHlink>
          <a:srgbClr val="69B43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NEC Standard</Template>
  <TotalTime>2325</TotalTime>
  <Words>246</Words>
  <Application>Microsoft Office PowerPoint</Application>
  <PresentationFormat>On-screen Show (4:3)</PresentationFormat>
  <Paragraphs>33</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HGP創英角ｺﾞｼｯｸUB</vt:lpstr>
      <vt:lpstr>MS PGothic</vt:lpstr>
      <vt:lpstr>MS PGothic</vt:lpstr>
      <vt:lpstr>Arial</vt:lpstr>
      <vt:lpstr>Osaka</vt:lpstr>
      <vt:lpstr>Wingdings</vt:lpstr>
      <vt:lpstr>NEC Standard</vt:lpstr>
      <vt:lpstr>Contact Center R2 Dashboard Overview</vt:lpstr>
      <vt:lpstr>Contact Center Dashboard</vt:lpstr>
      <vt:lpstr>Sample Dashboard</vt:lpstr>
      <vt:lpstr>Dashboard Personal Settings</vt:lpstr>
      <vt:lpstr>Adding a Display</vt:lpstr>
      <vt:lpstr>Select Criteria</vt:lpstr>
      <vt:lpstr>Edit Thresholds</vt:lpstr>
      <vt:lpstr>Modify Dashboard Location &amp; Size</vt:lpstr>
      <vt:lpstr>Finished Display</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UC Suite R5 &amp; Contact Center R2</dc:title>
  <dc:creator>Charlie Nyman</dc:creator>
  <cp:lastModifiedBy>Charlie Nyman</cp:lastModifiedBy>
  <cp:revision>61</cp:revision>
  <dcterms:created xsi:type="dcterms:W3CDTF">2017-05-09T11:28:03Z</dcterms:created>
  <dcterms:modified xsi:type="dcterms:W3CDTF">2018-01-15T22:06:45Z</dcterms:modified>
</cp:coreProperties>
</file>